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15A_55193AF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31"/>
  </p:notesMasterIdLst>
  <p:handoutMasterIdLst>
    <p:handoutMasterId r:id="rId32"/>
  </p:handoutMasterIdLst>
  <p:sldIdLst>
    <p:sldId id="256" r:id="rId5"/>
    <p:sldId id="264" r:id="rId6"/>
    <p:sldId id="346" r:id="rId7"/>
    <p:sldId id="323" r:id="rId8"/>
    <p:sldId id="345" r:id="rId9"/>
    <p:sldId id="334" r:id="rId10"/>
    <p:sldId id="335" r:id="rId11"/>
    <p:sldId id="347" r:id="rId12"/>
    <p:sldId id="275" r:id="rId13"/>
    <p:sldId id="336" r:id="rId14"/>
    <p:sldId id="288" r:id="rId15"/>
    <p:sldId id="349" r:id="rId16"/>
    <p:sldId id="289" r:id="rId17"/>
    <p:sldId id="292" r:id="rId18"/>
    <p:sldId id="333" r:id="rId19"/>
    <p:sldId id="324" r:id="rId20"/>
    <p:sldId id="274" r:id="rId21"/>
    <p:sldId id="277" r:id="rId22"/>
    <p:sldId id="343" r:id="rId23"/>
    <p:sldId id="325" r:id="rId24"/>
    <p:sldId id="338" r:id="rId25"/>
    <p:sldId id="327" r:id="rId26"/>
    <p:sldId id="337" r:id="rId27"/>
    <p:sldId id="328" r:id="rId28"/>
    <p:sldId id="348" r:id="rId29"/>
    <p:sldId id="276" r:id="rId30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C6DC05-EE56-29B1-1909-5E7F03A2A78C}" name="Fernanda Murgueytio" initials="FM" userId="S::fmurgueytio@sufs.org::dad489c5-936c-416f-b402-4432ac0c57af" providerId="AD"/>
  <p188:author id="{AE7457C0-3EB8-4D15-34A8-E4E422C9DF65}" name="Lauren May" initials="LM" userId="S::lmay@sufs.org::e72b3f49-a457-4ad3-a99c-58bb725484fb" providerId="AD"/>
  <p188:author id="{F60A93D9-F6FE-42EB-38CC-D21E1D91E65A}" name="Travis Pillow" initials="TP" userId="S::tpillow@sufs.org::f697033b-015a-467c-b49a-a52ae31754b6" providerId="AD"/>
  <p188:author id="{53F2B8FC-2CFF-8F0F-D600-3441A64DF939}" name="Stephanie Love" initials="SL" userId="S::smiller@SUFS.org::7308e14a-affd-4529-af2d-03185d8267c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C0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102627-38A2-E760-E5C2-927F1E035BD5}" v="20" dt="2024-10-31T18:14:47.497"/>
    <p1510:client id="{4B7FF8FC-7AE0-4864-E8A7-35265A4B9F89}" v="132" dt="2024-10-31T20:57:35.468"/>
    <p1510:client id="{87005F20-CD9A-6B5E-FDAC-460AA4B85662}" v="2" dt="2024-10-31T18:18:05.938"/>
    <p1510:client id="{8FD3E217-8CC8-BC3F-59FF-CED00AE20978}" v="5" dt="2024-10-31T20:31:21.349"/>
    <p1510:client id="{91482ED8-A544-6667-4C31-56B698B7DEEB}" v="229" dt="2024-10-31T18:28:32.770"/>
    <p1510:client id="{A42E3811-9A7E-D7D2-73B4-BF98386FED62}" v="249" dt="2024-11-01T13:26:53.859"/>
    <p1510:client id="{E0A68AD7-4A6A-4ED8-97CD-8D606E5717D3}" v="121" dt="2024-10-31T18:14:57.167"/>
  </p1510:revLst>
</p1510:revInfo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1084" y="40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omments/modernComment_15A_55193A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E29581F-43D5-4733-9E01-B5B96E6CAA9D}" authorId="{FFC6DC05-EE56-29B1-1909-5E7F03A2A78C}" created="2024-10-31T20:46:21.710">
    <pc:sldMkLst xmlns:pc="http://schemas.microsoft.com/office/powerpoint/2013/main/command">
      <pc:docMk/>
      <pc:sldMk cId="89232303" sldId="346"/>
    </pc:sldMkLst>
    <p188:txBody>
      <a:bodyPr/>
      <a:lstStyle/>
      <a:p>
        <a:r>
          <a:rPr lang="en-US"/>
          <a:t>[@Lauren May] what do you think of putting the scholarships on the next slide? 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EBA1F9-C440-493B-9988-3A1B1776E786}" type="doc">
      <dgm:prSet loTypeId="urn:microsoft.com/office/officeart/2008/layout/LinedLis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1A4960E-E82F-46F3-BBAC-CB1B7034D921}">
      <dgm:prSet/>
      <dgm:spPr/>
      <dgm:t>
        <a:bodyPr/>
        <a:lstStyle/>
        <a:p>
          <a:r>
            <a:rPr lang="en-US"/>
            <a:t>In 2010, two thirds of the Florida Legislature’s Black Caucus voted to expand the Florida Tax Credit Scholarship, ensuring it would become the nation’s largest private school choice program.</a:t>
          </a:r>
        </a:p>
        <a:p>
          <a:endParaRPr lang="en-US"/>
        </a:p>
      </dgm:t>
    </dgm:pt>
    <dgm:pt modelId="{DB01D976-D56B-4F7A-A56E-76551FA3C147}" type="parTrans" cxnId="{317A5EC4-2A1F-49A6-B0B9-DAA70E40827E}">
      <dgm:prSet/>
      <dgm:spPr/>
      <dgm:t>
        <a:bodyPr/>
        <a:lstStyle/>
        <a:p>
          <a:endParaRPr lang="en-US"/>
        </a:p>
      </dgm:t>
    </dgm:pt>
    <dgm:pt modelId="{2C7ED7E4-6DA5-4096-830B-B12CBCCAB922}" type="sibTrans" cxnId="{317A5EC4-2A1F-49A6-B0B9-DAA70E40827E}">
      <dgm:prSet/>
      <dgm:spPr/>
      <dgm:t>
        <a:bodyPr/>
        <a:lstStyle/>
        <a:p>
          <a:endParaRPr lang="en-US"/>
        </a:p>
      </dgm:t>
    </dgm:pt>
    <dgm:pt modelId="{CF832855-C165-44F1-8EBC-2A8723AD439E}">
      <dgm:prSet/>
      <dgm:spPr/>
      <dgm:t>
        <a:bodyPr/>
        <a:lstStyle/>
        <a:p>
          <a:r>
            <a:rPr lang="en-US"/>
            <a:t>In 2014, when that same program was targeted by a lawsuit that threatened its existence, more than 100 Black ministers in Florida joined a coalition to formally condemn it. </a:t>
          </a:r>
        </a:p>
      </dgm:t>
    </dgm:pt>
    <dgm:pt modelId="{1BB27343-74A9-4091-A4EC-55B58359373F}" type="parTrans" cxnId="{A386EBA0-E836-47AA-8105-04A8D02FBECA}">
      <dgm:prSet/>
      <dgm:spPr/>
      <dgm:t>
        <a:bodyPr/>
        <a:lstStyle/>
        <a:p>
          <a:endParaRPr lang="en-US"/>
        </a:p>
      </dgm:t>
    </dgm:pt>
    <dgm:pt modelId="{66B6406D-5E4E-41D9-9040-D957F9BF9C4D}" type="sibTrans" cxnId="{A386EBA0-E836-47AA-8105-04A8D02FBECA}">
      <dgm:prSet/>
      <dgm:spPr/>
      <dgm:t>
        <a:bodyPr/>
        <a:lstStyle/>
        <a:p>
          <a:endParaRPr lang="en-US"/>
        </a:p>
      </dgm:t>
    </dgm:pt>
    <dgm:pt modelId="{BAEE5D22-95B7-468F-B95A-CBFD9B58BD36}">
      <dgm:prSet/>
      <dgm:spPr/>
      <dgm:t>
        <a:bodyPr/>
        <a:lstStyle/>
        <a:p>
          <a:r>
            <a:rPr lang="en-US"/>
            <a:t>Two years later, more than 10,000 people rallied against the lawsuit at the state capital, in an event headlined by Martin Luther King III. </a:t>
          </a:r>
        </a:p>
      </dgm:t>
    </dgm:pt>
    <dgm:pt modelId="{34717CB4-56AE-4827-8782-7735FFF4979C}" type="parTrans" cxnId="{73416C97-8857-4681-A03C-D7233E696C16}">
      <dgm:prSet/>
      <dgm:spPr/>
      <dgm:t>
        <a:bodyPr/>
        <a:lstStyle/>
        <a:p>
          <a:endParaRPr lang="en-US"/>
        </a:p>
      </dgm:t>
    </dgm:pt>
    <dgm:pt modelId="{21934432-25C8-43A7-AD84-C1739F4E3733}" type="sibTrans" cxnId="{73416C97-8857-4681-A03C-D7233E696C16}">
      <dgm:prSet/>
      <dgm:spPr/>
      <dgm:t>
        <a:bodyPr/>
        <a:lstStyle/>
        <a:p>
          <a:endParaRPr lang="en-US"/>
        </a:p>
      </dgm:t>
    </dgm:pt>
    <dgm:pt modelId="{A8B14DA6-1858-4700-935A-0756E008E355}">
      <dgm:prSet/>
      <dgm:spPr/>
      <dgm:t>
        <a:bodyPr/>
        <a:lstStyle/>
        <a:p>
          <a:r>
            <a:rPr lang="en-US"/>
            <a:t>In 2018, there were over 10,000 students on the FTC waitlist. Families shared why they needed this scholarship. Gov. DeSantis created the Family Empowerment Scholarship.</a:t>
          </a:r>
        </a:p>
      </dgm:t>
    </dgm:pt>
    <dgm:pt modelId="{FFBFCE3E-768B-4A93-8770-0C51D99B70BA}" type="parTrans" cxnId="{08E11FF2-1D36-4FF8-B33A-EA9FB5FD1A23}">
      <dgm:prSet/>
      <dgm:spPr/>
      <dgm:t>
        <a:bodyPr/>
        <a:lstStyle/>
        <a:p>
          <a:endParaRPr lang="en-US"/>
        </a:p>
      </dgm:t>
    </dgm:pt>
    <dgm:pt modelId="{A1D92089-8D24-4005-80A1-67A47CA04E92}" type="sibTrans" cxnId="{08E11FF2-1D36-4FF8-B33A-EA9FB5FD1A23}">
      <dgm:prSet/>
      <dgm:spPr/>
      <dgm:t>
        <a:bodyPr/>
        <a:lstStyle/>
        <a:p>
          <a:endParaRPr lang="en-US"/>
        </a:p>
      </dgm:t>
    </dgm:pt>
    <dgm:pt modelId="{DDFA6CA2-95C5-49FF-BB2D-F6D83F10A983}" type="pres">
      <dgm:prSet presAssocID="{33EBA1F9-C440-493B-9988-3A1B1776E786}" presName="vert0" presStyleCnt="0">
        <dgm:presLayoutVars>
          <dgm:dir/>
          <dgm:animOne val="branch"/>
          <dgm:animLvl val="lvl"/>
        </dgm:presLayoutVars>
      </dgm:prSet>
      <dgm:spPr/>
    </dgm:pt>
    <dgm:pt modelId="{8B57F907-E5DF-43D4-B68E-DCCAC9B47C4A}" type="pres">
      <dgm:prSet presAssocID="{01A4960E-E82F-46F3-BBAC-CB1B7034D921}" presName="thickLine" presStyleLbl="alignNode1" presStyleIdx="0" presStyleCnt="4"/>
      <dgm:spPr/>
    </dgm:pt>
    <dgm:pt modelId="{81C9C0CD-7566-47FD-A4D8-D287A3B10B50}" type="pres">
      <dgm:prSet presAssocID="{01A4960E-E82F-46F3-BBAC-CB1B7034D921}" presName="horz1" presStyleCnt="0"/>
      <dgm:spPr/>
    </dgm:pt>
    <dgm:pt modelId="{FE9786BE-B7F5-45B8-B677-6CF210BBA8FB}" type="pres">
      <dgm:prSet presAssocID="{01A4960E-E82F-46F3-BBAC-CB1B7034D921}" presName="tx1" presStyleLbl="revTx" presStyleIdx="0" presStyleCnt="4"/>
      <dgm:spPr/>
    </dgm:pt>
    <dgm:pt modelId="{B42F3E08-C337-415C-8529-37BABFE1FA78}" type="pres">
      <dgm:prSet presAssocID="{01A4960E-E82F-46F3-BBAC-CB1B7034D921}" presName="vert1" presStyleCnt="0"/>
      <dgm:spPr/>
    </dgm:pt>
    <dgm:pt modelId="{C1F3F382-44BB-4CC9-9ACD-92E5E8E5E612}" type="pres">
      <dgm:prSet presAssocID="{CF832855-C165-44F1-8EBC-2A8723AD439E}" presName="thickLine" presStyleLbl="alignNode1" presStyleIdx="1" presStyleCnt="4"/>
      <dgm:spPr/>
    </dgm:pt>
    <dgm:pt modelId="{F170102E-0477-422A-ABAE-6C6F68E9CEC9}" type="pres">
      <dgm:prSet presAssocID="{CF832855-C165-44F1-8EBC-2A8723AD439E}" presName="horz1" presStyleCnt="0"/>
      <dgm:spPr/>
    </dgm:pt>
    <dgm:pt modelId="{ADBC3083-E2D0-42EF-8126-3FD12906C7BE}" type="pres">
      <dgm:prSet presAssocID="{CF832855-C165-44F1-8EBC-2A8723AD439E}" presName="tx1" presStyleLbl="revTx" presStyleIdx="1" presStyleCnt="4"/>
      <dgm:spPr/>
    </dgm:pt>
    <dgm:pt modelId="{16714E74-FD9A-467A-B7C4-21F3E15C6312}" type="pres">
      <dgm:prSet presAssocID="{CF832855-C165-44F1-8EBC-2A8723AD439E}" presName="vert1" presStyleCnt="0"/>
      <dgm:spPr/>
    </dgm:pt>
    <dgm:pt modelId="{C6854B8A-B147-4148-845A-340D05E75D9E}" type="pres">
      <dgm:prSet presAssocID="{BAEE5D22-95B7-468F-B95A-CBFD9B58BD36}" presName="thickLine" presStyleLbl="alignNode1" presStyleIdx="2" presStyleCnt="4"/>
      <dgm:spPr/>
    </dgm:pt>
    <dgm:pt modelId="{8E0E19F9-67DE-48A9-817B-1F0EE639C373}" type="pres">
      <dgm:prSet presAssocID="{BAEE5D22-95B7-468F-B95A-CBFD9B58BD36}" presName="horz1" presStyleCnt="0"/>
      <dgm:spPr/>
    </dgm:pt>
    <dgm:pt modelId="{6075554B-7451-4A04-BB26-E10E4219342D}" type="pres">
      <dgm:prSet presAssocID="{BAEE5D22-95B7-468F-B95A-CBFD9B58BD36}" presName="tx1" presStyleLbl="revTx" presStyleIdx="2" presStyleCnt="4"/>
      <dgm:spPr/>
    </dgm:pt>
    <dgm:pt modelId="{9FA21632-41D9-4C64-BBEE-9E2FC216FD26}" type="pres">
      <dgm:prSet presAssocID="{BAEE5D22-95B7-468F-B95A-CBFD9B58BD36}" presName="vert1" presStyleCnt="0"/>
      <dgm:spPr/>
    </dgm:pt>
    <dgm:pt modelId="{75016901-897D-4ACC-A2DD-51D0A6F126FA}" type="pres">
      <dgm:prSet presAssocID="{A8B14DA6-1858-4700-935A-0756E008E355}" presName="thickLine" presStyleLbl="alignNode1" presStyleIdx="3" presStyleCnt="4"/>
      <dgm:spPr/>
    </dgm:pt>
    <dgm:pt modelId="{661FE9E2-D837-4205-B652-0EEC0F42F445}" type="pres">
      <dgm:prSet presAssocID="{A8B14DA6-1858-4700-935A-0756E008E355}" presName="horz1" presStyleCnt="0"/>
      <dgm:spPr/>
    </dgm:pt>
    <dgm:pt modelId="{1C4DE8AB-54FA-43C9-B893-61FCD8B999D1}" type="pres">
      <dgm:prSet presAssocID="{A8B14DA6-1858-4700-935A-0756E008E355}" presName="tx1" presStyleLbl="revTx" presStyleIdx="3" presStyleCnt="4"/>
      <dgm:spPr/>
    </dgm:pt>
    <dgm:pt modelId="{AFCD5099-F294-4A06-AC96-F967D4D72761}" type="pres">
      <dgm:prSet presAssocID="{A8B14DA6-1858-4700-935A-0756E008E355}" presName="vert1" presStyleCnt="0"/>
      <dgm:spPr/>
    </dgm:pt>
  </dgm:ptLst>
  <dgm:cxnLst>
    <dgm:cxn modelId="{5746F909-9F61-4FAC-AF19-DCDBAD13ACCB}" type="presOf" srcId="{CF832855-C165-44F1-8EBC-2A8723AD439E}" destId="{ADBC3083-E2D0-42EF-8126-3FD12906C7BE}" srcOrd="0" destOrd="0" presId="urn:microsoft.com/office/officeart/2008/layout/LinedList"/>
    <dgm:cxn modelId="{8A380A28-4280-435E-89F2-F2C47E533613}" type="presOf" srcId="{A8B14DA6-1858-4700-935A-0756E008E355}" destId="{1C4DE8AB-54FA-43C9-B893-61FCD8B999D1}" srcOrd="0" destOrd="0" presId="urn:microsoft.com/office/officeart/2008/layout/LinedList"/>
    <dgm:cxn modelId="{E3503496-7449-424D-A3EE-2D4802C1907F}" type="presOf" srcId="{01A4960E-E82F-46F3-BBAC-CB1B7034D921}" destId="{FE9786BE-B7F5-45B8-B677-6CF210BBA8FB}" srcOrd="0" destOrd="0" presId="urn:microsoft.com/office/officeart/2008/layout/LinedList"/>
    <dgm:cxn modelId="{73416C97-8857-4681-A03C-D7233E696C16}" srcId="{33EBA1F9-C440-493B-9988-3A1B1776E786}" destId="{BAEE5D22-95B7-468F-B95A-CBFD9B58BD36}" srcOrd="2" destOrd="0" parTransId="{34717CB4-56AE-4827-8782-7735FFF4979C}" sibTransId="{21934432-25C8-43A7-AD84-C1739F4E3733}"/>
    <dgm:cxn modelId="{A386EBA0-E836-47AA-8105-04A8D02FBECA}" srcId="{33EBA1F9-C440-493B-9988-3A1B1776E786}" destId="{CF832855-C165-44F1-8EBC-2A8723AD439E}" srcOrd="1" destOrd="0" parTransId="{1BB27343-74A9-4091-A4EC-55B58359373F}" sibTransId="{66B6406D-5E4E-41D9-9040-D957F9BF9C4D}"/>
    <dgm:cxn modelId="{7FA857AA-E76C-4729-9A92-5854249E238E}" type="presOf" srcId="{BAEE5D22-95B7-468F-B95A-CBFD9B58BD36}" destId="{6075554B-7451-4A04-BB26-E10E4219342D}" srcOrd="0" destOrd="0" presId="urn:microsoft.com/office/officeart/2008/layout/LinedList"/>
    <dgm:cxn modelId="{317A5EC4-2A1F-49A6-B0B9-DAA70E40827E}" srcId="{33EBA1F9-C440-493B-9988-3A1B1776E786}" destId="{01A4960E-E82F-46F3-BBAC-CB1B7034D921}" srcOrd="0" destOrd="0" parTransId="{DB01D976-D56B-4F7A-A56E-76551FA3C147}" sibTransId="{2C7ED7E4-6DA5-4096-830B-B12CBCCAB922}"/>
    <dgm:cxn modelId="{69A07DC4-77CB-4C34-9797-B4E8389FB9B4}" type="presOf" srcId="{33EBA1F9-C440-493B-9988-3A1B1776E786}" destId="{DDFA6CA2-95C5-49FF-BB2D-F6D83F10A983}" srcOrd="0" destOrd="0" presId="urn:microsoft.com/office/officeart/2008/layout/LinedList"/>
    <dgm:cxn modelId="{08E11FF2-1D36-4FF8-B33A-EA9FB5FD1A23}" srcId="{33EBA1F9-C440-493B-9988-3A1B1776E786}" destId="{A8B14DA6-1858-4700-935A-0756E008E355}" srcOrd="3" destOrd="0" parTransId="{FFBFCE3E-768B-4A93-8770-0C51D99B70BA}" sibTransId="{A1D92089-8D24-4005-80A1-67A47CA04E92}"/>
    <dgm:cxn modelId="{02C22990-8E93-4DB0-8EA1-71EA88808091}" type="presParOf" srcId="{DDFA6CA2-95C5-49FF-BB2D-F6D83F10A983}" destId="{8B57F907-E5DF-43D4-B68E-DCCAC9B47C4A}" srcOrd="0" destOrd="0" presId="urn:microsoft.com/office/officeart/2008/layout/LinedList"/>
    <dgm:cxn modelId="{A45E7337-35E1-4714-AC74-D8A8666A68E1}" type="presParOf" srcId="{DDFA6CA2-95C5-49FF-BB2D-F6D83F10A983}" destId="{81C9C0CD-7566-47FD-A4D8-D287A3B10B50}" srcOrd="1" destOrd="0" presId="urn:microsoft.com/office/officeart/2008/layout/LinedList"/>
    <dgm:cxn modelId="{BD71325E-AE2A-4EEC-AE7F-F37B7FA74709}" type="presParOf" srcId="{81C9C0CD-7566-47FD-A4D8-D287A3B10B50}" destId="{FE9786BE-B7F5-45B8-B677-6CF210BBA8FB}" srcOrd="0" destOrd="0" presId="urn:microsoft.com/office/officeart/2008/layout/LinedList"/>
    <dgm:cxn modelId="{1AA43034-D8C6-4B41-BE17-C2EDA2E16F1F}" type="presParOf" srcId="{81C9C0CD-7566-47FD-A4D8-D287A3B10B50}" destId="{B42F3E08-C337-415C-8529-37BABFE1FA78}" srcOrd="1" destOrd="0" presId="urn:microsoft.com/office/officeart/2008/layout/LinedList"/>
    <dgm:cxn modelId="{36CBF5F1-B7F5-497F-AE01-68DA011D50E9}" type="presParOf" srcId="{DDFA6CA2-95C5-49FF-BB2D-F6D83F10A983}" destId="{C1F3F382-44BB-4CC9-9ACD-92E5E8E5E612}" srcOrd="2" destOrd="0" presId="urn:microsoft.com/office/officeart/2008/layout/LinedList"/>
    <dgm:cxn modelId="{1004EBF8-6B31-4CC0-9A81-1E0731854B12}" type="presParOf" srcId="{DDFA6CA2-95C5-49FF-BB2D-F6D83F10A983}" destId="{F170102E-0477-422A-ABAE-6C6F68E9CEC9}" srcOrd="3" destOrd="0" presId="urn:microsoft.com/office/officeart/2008/layout/LinedList"/>
    <dgm:cxn modelId="{5513DE1A-8805-4FD4-A09B-C47C6A820550}" type="presParOf" srcId="{F170102E-0477-422A-ABAE-6C6F68E9CEC9}" destId="{ADBC3083-E2D0-42EF-8126-3FD12906C7BE}" srcOrd="0" destOrd="0" presId="urn:microsoft.com/office/officeart/2008/layout/LinedList"/>
    <dgm:cxn modelId="{E80DC7D8-63BA-4C68-ADDB-506426074C35}" type="presParOf" srcId="{F170102E-0477-422A-ABAE-6C6F68E9CEC9}" destId="{16714E74-FD9A-467A-B7C4-21F3E15C6312}" srcOrd="1" destOrd="0" presId="urn:microsoft.com/office/officeart/2008/layout/LinedList"/>
    <dgm:cxn modelId="{B2A629EF-02B1-4883-9D2E-D9FF284BB9AA}" type="presParOf" srcId="{DDFA6CA2-95C5-49FF-BB2D-F6D83F10A983}" destId="{C6854B8A-B147-4148-845A-340D05E75D9E}" srcOrd="4" destOrd="0" presId="urn:microsoft.com/office/officeart/2008/layout/LinedList"/>
    <dgm:cxn modelId="{55635186-3D2E-43E1-B991-C3ABAE1CE494}" type="presParOf" srcId="{DDFA6CA2-95C5-49FF-BB2D-F6D83F10A983}" destId="{8E0E19F9-67DE-48A9-817B-1F0EE639C373}" srcOrd="5" destOrd="0" presId="urn:microsoft.com/office/officeart/2008/layout/LinedList"/>
    <dgm:cxn modelId="{E1D41534-7CDD-425A-9640-0214FF6EFD44}" type="presParOf" srcId="{8E0E19F9-67DE-48A9-817B-1F0EE639C373}" destId="{6075554B-7451-4A04-BB26-E10E4219342D}" srcOrd="0" destOrd="0" presId="urn:microsoft.com/office/officeart/2008/layout/LinedList"/>
    <dgm:cxn modelId="{E7A1BB0C-FCC3-4C86-AC86-8E4063DE7C7F}" type="presParOf" srcId="{8E0E19F9-67DE-48A9-817B-1F0EE639C373}" destId="{9FA21632-41D9-4C64-BBEE-9E2FC216FD26}" srcOrd="1" destOrd="0" presId="urn:microsoft.com/office/officeart/2008/layout/LinedList"/>
    <dgm:cxn modelId="{57B1E666-82BF-490D-BA40-CA91E8A76384}" type="presParOf" srcId="{DDFA6CA2-95C5-49FF-BB2D-F6D83F10A983}" destId="{75016901-897D-4ACC-A2DD-51D0A6F126FA}" srcOrd="6" destOrd="0" presId="urn:microsoft.com/office/officeart/2008/layout/LinedList"/>
    <dgm:cxn modelId="{EFAD2AF6-9EBC-4D73-9877-D7CC20AC82A1}" type="presParOf" srcId="{DDFA6CA2-95C5-49FF-BB2D-F6D83F10A983}" destId="{661FE9E2-D837-4205-B652-0EEC0F42F445}" srcOrd="7" destOrd="0" presId="urn:microsoft.com/office/officeart/2008/layout/LinedList"/>
    <dgm:cxn modelId="{693060EF-2A72-40BD-976C-97F9DA89FBB8}" type="presParOf" srcId="{661FE9E2-D837-4205-B652-0EEC0F42F445}" destId="{1C4DE8AB-54FA-43C9-B893-61FCD8B999D1}" srcOrd="0" destOrd="0" presId="urn:microsoft.com/office/officeart/2008/layout/LinedList"/>
    <dgm:cxn modelId="{F984C795-5D7C-46C6-A27A-84D4EBFF92DC}" type="presParOf" srcId="{661FE9E2-D837-4205-B652-0EEC0F42F445}" destId="{AFCD5099-F294-4A06-AC96-F967D4D7276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57F907-E5DF-43D4-B68E-DCCAC9B47C4A}">
      <dsp:nvSpPr>
        <dsp:cNvPr id="0" name=""/>
        <dsp:cNvSpPr/>
      </dsp:nvSpPr>
      <dsp:spPr>
        <a:xfrm>
          <a:off x="0" y="0"/>
          <a:ext cx="401897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E9786BE-B7F5-45B8-B677-6CF210BBA8FB}">
      <dsp:nvSpPr>
        <dsp:cNvPr id="0" name=""/>
        <dsp:cNvSpPr/>
      </dsp:nvSpPr>
      <dsp:spPr>
        <a:xfrm>
          <a:off x="0" y="0"/>
          <a:ext cx="4018970" cy="936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In 2010, two thirds of the Florida Legislature’s Black Caucus voted to expand the Florida Tax Credit Scholarship, ensuring it would become the nation’s largest private school choice program.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0" y="0"/>
        <a:ext cx="4018970" cy="936220"/>
      </dsp:txXfrm>
    </dsp:sp>
    <dsp:sp modelId="{C1F3F382-44BB-4CC9-9ACD-92E5E8E5E612}">
      <dsp:nvSpPr>
        <dsp:cNvPr id="0" name=""/>
        <dsp:cNvSpPr/>
      </dsp:nvSpPr>
      <dsp:spPr>
        <a:xfrm>
          <a:off x="0" y="936220"/>
          <a:ext cx="4018970" cy="0"/>
        </a:xfrm>
        <a:prstGeom prst="line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DBC3083-E2D0-42EF-8126-3FD12906C7BE}">
      <dsp:nvSpPr>
        <dsp:cNvPr id="0" name=""/>
        <dsp:cNvSpPr/>
      </dsp:nvSpPr>
      <dsp:spPr>
        <a:xfrm>
          <a:off x="0" y="936220"/>
          <a:ext cx="4018970" cy="936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In 2014, when that same program was targeted by a lawsuit that threatened its existence, more than 100 Black ministers in Florida joined a coalition to formally condemn it. </a:t>
          </a:r>
        </a:p>
      </dsp:txBody>
      <dsp:txXfrm>
        <a:off x="0" y="936220"/>
        <a:ext cx="4018970" cy="936220"/>
      </dsp:txXfrm>
    </dsp:sp>
    <dsp:sp modelId="{C6854B8A-B147-4148-845A-340D05E75D9E}">
      <dsp:nvSpPr>
        <dsp:cNvPr id="0" name=""/>
        <dsp:cNvSpPr/>
      </dsp:nvSpPr>
      <dsp:spPr>
        <a:xfrm>
          <a:off x="0" y="1872440"/>
          <a:ext cx="4018970" cy="0"/>
        </a:xfrm>
        <a:prstGeom prst="line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075554B-7451-4A04-BB26-E10E4219342D}">
      <dsp:nvSpPr>
        <dsp:cNvPr id="0" name=""/>
        <dsp:cNvSpPr/>
      </dsp:nvSpPr>
      <dsp:spPr>
        <a:xfrm>
          <a:off x="0" y="1872440"/>
          <a:ext cx="4018970" cy="936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Two years later, more than 10,000 people rallied against the lawsuit at the state capital, in an event headlined by Martin Luther King III. </a:t>
          </a:r>
        </a:p>
      </dsp:txBody>
      <dsp:txXfrm>
        <a:off x="0" y="1872440"/>
        <a:ext cx="4018970" cy="936220"/>
      </dsp:txXfrm>
    </dsp:sp>
    <dsp:sp modelId="{75016901-897D-4ACC-A2DD-51D0A6F126FA}">
      <dsp:nvSpPr>
        <dsp:cNvPr id="0" name=""/>
        <dsp:cNvSpPr/>
      </dsp:nvSpPr>
      <dsp:spPr>
        <a:xfrm>
          <a:off x="0" y="2808660"/>
          <a:ext cx="4018970" cy="0"/>
        </a:xfrm>
        <a:prstGeom prst="lin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C4DE8AB-54FA-43C9-B893-61FCD8B999D1}">
      <dsp:nvSpPr>
        <dsp:cNvPr id="0" name=""/>
        <dsp:cNvSpPr/>
      </dsp:nvSpPr>
      <dsp:spPr>
        <a:xfrm>
          <a:off x="0" y="2808660"/>
          <a:ext cx="4018970" cy="936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In 2018, there were over 10,000 students on the FTC waitlist. Families shared why they needed this scholarship. Gov. DeSantis created the Family Empowerment Scholarship.</a:t>
          </a:r>
        </a:p>
      </dsp:txBody>
      <dsp:txXfrm>
        <a:off x="0" y="2808660"/>
        <a:ext cx="4018970" cy="9362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11/1/2024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11/1/2024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A763E-7511-47EE-A62C-0B5B2E65A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CB5B5F-9071-4934-B4AA-F78031BD66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8D7FA-1860-457E-B55C-B454E519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5059A-3EDC-42CE-892B-B1294ACF2F9D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DB2AD-17BF-4F74-937B-94AE264D1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24BD7-81A8-4A22-8CDC-BDB7C68FE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85FC-47C3-4F9A-8FEB-889CB4755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91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A6AA1-EA63-4DCE-99C8-F89655F96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D5C487-9EE0-4B6D-BAA0-67E72FCEED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E83F5-A09E-45E3-8063-600D35B3A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6AE69-D5B4-4326-BE11-AC13DC318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82F77-BCD9-46B8-8CC4-CE3B14373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78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BFF374-0D33-4D03-A9F8-A26BBC2904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A5ECE4-582C-438F-AA38-1F51D472C9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76FA2-C0AB-48F3-BA8A-E3A48FD59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97016-F37F-4E2D-AE8A-EAEECB769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C413D-ED47-4DE1-92E6-C02553EFA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03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3CDF62E2-6A06-BA66-6983-7175CDD108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7FA08D6-5BDB-D96A-7B8A-FE5ACAC3AD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1" y="304800"/>
            <a:ext cx="1371243" cy="1371600"/>
          </a:xfrm>
          <a:prstGeom prst="rect">
            <a:avLst/>
          </a:prstGeom>
        </p:spPr>
      </p:pic>
      <p:sp>
        <p:nvSpPr>
          <p:cNvPr id="5" name="object 7">
            <a:extLst>
              <a:ext uri="{FF2B5EF4-FFF2-40B4-BE49-F238E27FC236}">
                <a16:creationId xmlns:a16="http://schemas.microsoft.com/office/drawing/2014/main" id="{1B6D6806-6013-AD82-2CD6-4A4F0AEA5C67}"/>
              </a:ext>
            </a:extLst>
          </p:cNvPr>
          <p:cNvSpPr txBox="1">
            <a:spLocks/>
          </p:cNvSpPr>
          <p:nvPr userDrawn="1"/>
        </p:nvSpPr>
        <p:spPr>
          <a:xfrm>
            <a:off x="2150187" y="503563"/>
            <a:ext cx="4630225" cy="907941"/>
          </a:xfrm>
          <a:prstGeom prst="rect">
            <a:avLst/>
          </a:prstGeom>
        </p:spPr>
        <p:txBody>
          <a:bodyPr vert="horz" wrap="square" lIns="0" tIns="114270" rIns="0" bIns="0" rtlCol="0">
            <a:spAutoFit/>
          </a:bodyPr>
          <a:lstStyle>
            <a:lvl1pPr>
              <a:defRPr sz="5600" b="1" i="0">
                <a:solidFill>
                  <a:schemeClr val="bg1"/>
                </a:solidFill>
                <a:latin typeface="NunitoSans-Black"/>
                <a:ea typeface="+mj-ea"/>
                <a:cs typeface="NunitoSans-Black"/>
              </a:defRPr>
            </a:lvl1pPr>
          </a:lstStyle>
          <a:p>
            <a:pPr marL="12696" marR="5078">
              <a:lnSpc>
                <a:spcPts val="5998"/>
              </a:lnSpc>
              <a:spcBef>
                <a:spcPts val="900"/>
              </a:spcBef>
            </a:pPr>
            <a:r>
              <a:rPr lang="en-US" sz="5598" spc="-10">
                <a:solidFill>
                  <a:srgbClr val="FFFFFF"/>
                </a:solidFill>
              </a:rPr>
              <a:t>Our Mission</a:t>
            </a:r>
          </a:p>
        </p:txBody>
      </p:sp>
    </p:spTree>
    <p:extLst>
      <p:ext uri="{BB962C8B-B14F-4D97-AF65-F5344CB8AC3E}">
        <p14:creationId xmlns:p14="http://schemas.microsoft.com/office/powerpoint/2010/main" val="2223416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10">
            <a:extLst>
              <a:ext uri="{FF2B5EF4-FFF2-40B4-BE49-F238E27FC236}">
                <a16:creationId xmlns:a16="http://schemas.microsoft.com/office/drawing/2014/main" id="{9BDC183D-204B-275B-2608-EB7E894CF88E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98474" y="6080564"/>
            <a:ext cx="758064" cy="673846"/>
          </a:xfrm>
          <a:prstGeom prst="rect">
            <a:avLst/>
          </a:prstGeom>
        </p:spPr>
      </p:pic>
      <p:pic>
        <p:nvPicPr>
          <p:cNvPr id="2" name="object 10">
            <a:extLst>
              <a:ext uri="{FF2B5EF4-FFF2-40B4-BE49-F238E27FC236}">
                <a16:creationId xmlns:a16="http://schemas.microsoft.com/office/drawing/2014/main" id="{1DE9F7FF-ED84-E1F6-533E-A7133712B188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98474" y="6080564"/>
            <a:ext cx="758064" cy="673846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0C9B6C85-9FF0-3679-558F-B85520D81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83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16594C0-892A-ADE0-79B2-91545F65E4C3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0069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17" name="Picture 16" descr="A picture containing person, outdoor, little, young&#10;&#10;Description automatically generated">
            <a:extLst>
              <a:ext uri="{FF2B5EF4-FFF2-40B4-BE49-F238E27FC236}">
                <a16:creationId xmlns:a16="http://schemas.microsoft.com/office/drawing/2014/main" id="{2826E0A9-915D-8B84-648E-25281EECD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66" r="20389" b="2386"/>
          <a:stretch/>
        </p:blipFill>
        <p:spPr>
          <a:xfrm>
            <a:off x="3275747" y="-15240"/>
            <a:ext cx="8913078" cy="6857999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F1F6B48B-0029-8BA8-AEFC-5FE60BB76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5" b="1"/>
          <a:stretch/>
        </p:blipFill>
        <p:spPr>
          <a:xfrm>
            <a:off x="0" y="1752600"/>
            <a:ext cx="12188825" cy="5105400"/>
          </a:xfrm>
          <a:prstGeom prst="rect">
            <a:avLst/>
          </a:prstGeom>
        </p:spPr>
      </p:pic>
      <p:sp>
        <p:nvSpPr>
          <p:cNvPr id="10" name="Holder 2">
            <a:extLst>
              <a:ext uri="{FF2B5EF4-FFF2-40B4-BE49-F238E27FC236}">
                <a16:creationId xmlns:a16="http://schemas.microsoft.com/office/drawing/2014/main" id="{D579E4CC-5AD7-DCFC-1CB5-31D85DA03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557" y="813750"/>
            <a:ext cx="6521656" cy="7753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98" b="1" i="0">
                <a:solidFill>
                  <a:schemeClr val="bg1"/>
                </a:solidFill>
                <a:latin typeface="NunitoSans-Black"/>
                <a:cs typeface="NunitoSans-Black"/>
              </a:defRPr>
            </a:lvl1pPr>
          </a:lstStyle>
          <a:p>
            <a:endParaRPr/>
          </a:p>
        </p:txBody>
      </p:sp>
      <p:sp>
        <p:nvSpPr>
          <p:cNvPr id="4" name="Holder 3">
            <a:extLst>
              <a:ext uri="{FF2B5EF4-FFF2-40B4-BE49-F238E27FC236}">
                <a16:creationId xmlns:a16="http://schemas.microsoft.com/office/drawing/2014/main" id="{1058C39E-FAD1-7191-28C7-6E1057E2BDF9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217206" y="2995257"/>
            <a:ext cx="3869887" cy="33855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199" b="0" i="0" baseline="0">
                <a:solidFill>
                  <a:schemeClr val="bg1"/>
                </a:solidFill>
                <a:latin typeface="Nunito Sans" pitchFamily="2" charset="77"/>
                <a:cs typeface="NunitoSans-Black"/>
              </a:defRPr>
            </a:lvl1pPr>
          </a:lstStyle>
          <a:p>
            <a:endParaRPr/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1B7E2155-4DB4-A2EE-9F9D-B459AB054A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7205" y="2514600"/>
            <a:ext cx="3869887" cy="33855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199" b="1" i="0" baseline="0">
                <a:solidFill>
                  <a:schemeClr val="bg1"/>
                </a:solidFill>
                <a:latin typeface="NunitoSans-Black"/>
                <a:cs typeface="NunitoSans-Black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3692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E4BD5-3D45-4DEB-B6C2-E066A735E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CC4B7-97B5-4C23-B5A3-483ADF1A2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D61C6-83C0-4328-B5D1-3AEE1953E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492A1-0256-47BF-9249-A1C131FB9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58C85-9733-4E85-8999-BB770A6D5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330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8EF41-1606-4D8B-8B43-0448D0370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EE4C2-A196-4957-B8FA-AB5A8F3FF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BDB8A-E7AB-4E3D-AD3A-7A85649E1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2E780-3171-474C-BF49-149CF5AC5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DF73B-509D-4624-9132-2CA9934BC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52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D5A18-9E21-4CDF-A2D9-ED828A552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68DA1-FE2F-4033-85CD-1DECF53641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667894-CD39-43B2-8D7E-1BB7A9EA3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21F005-6E90-4221-B80A-C0F51AF97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661E8A-F590-4A84-9E72-BB8E03C7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DA0894-7542-41B8-8158-D1D2A50D1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32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2495F-D72A-4B9A-ADFD-12AA45A8B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714EE8-46F1-4C1B-8B1D-337976B9A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624B1E-3B55-48F6-8ED4-DBC2B32963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7CB27F-E36E-4A86-BCC0-0762D84FA5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48241B-07BB-4389-BCA5-28575FEF59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DC8913-BBE0-48E9-A4D1-C419F3B6B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BFC257-5DF7-43B3-BB03-70208B2E7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EF2C10-11A7-46AD-9AA0-EF63CB49C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2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D238F-FB9F-4341-B45E-8BE13ACB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6C8834-85AE-435C-BBA3-BE3E3E37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272B27-ADF5-4D4F-AD00-8A13ABE47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52D0-09AA-45A1-97C0-1B02A4271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03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5D59FE-F9FC-4200-9C41-067DF8C6D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06A98-E286-4B6D-9994-1A9FD503D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9C584-03A0-4422-BCD8-FE021A7F6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54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4FD39-D7D4-42D2-B9D1-2990C9B21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309B3-7278-4343-A59A-13D608EE4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12919-CFE8-481B-B634-20748C108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70BE38-D926-4C57-9533-20137BD50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508B3-7BC0-4A30-BD2B-463E54C1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F8E513-D3D4-40CE-8AA2-7F8351B02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68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87BD2-7762-404D-A607-BA8DFB41F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E83BC-857E-4E04-8841-3F143CB7F3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D68E72-994D-4604-8172-84EC94DBE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6992C0-1466-4F4A-B20E-968EDFAA9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FC5EA-2B0E-421B-B885-F140D2B8E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BC15E8-81D2-4716-95E6-D538553C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38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0E3971-40F5-48E7-92B4-2B80B628F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39B97-1C8D-4437-B1C9-5CEAFADA2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CC922-CCD0-49E2-BFD8-FF2D2FCC91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D9F93-2337-4059-9E58-3B8114A0E6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B3556-8B82-4322-9D8C-BBA64AE68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17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6" r:id="rId13"/>
    <p:sldLayoutId id="2147483687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qet_-y8z0Y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www.stepupforstudents.org/schools-and-providers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microsoft.com/office/2018/10/relationships/comments" Target="../comments/modernComment_15A_55193AF.xml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49B447FE-DDA9-4B30-828A-59FC56912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88825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3D487F7-9050-4871-B351-34A72ADB2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483" y="-1"/>
            <a:ext cx="6094413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43C27DD-EF6A-4C48-9669-C2970E71A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53737" y="610335"/>
            <a:ext cx="6858003" cy="5637333"/>
          </a:xfrm>
          <a:prstGeom prst="rect">
            <a:avLst/>
          </a:prstGeom>
          <a:gradFill>
            <a:gsLst>
              <a:gs pos="0">
                <a:schemeClr val="accent1">
                  <a:alpha val="23000"/>
                </a:schemeClr>
              </a:gs>
              <a:gs pos="71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5A1AA86-B7E6-4C02-AA34-F1A25CD4C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6" y="2217950"/>
            <a:ext cx="6101928" cy="464004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86C3B9CB-4E48-4726-B7B9-9E02F71B1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137312">
            <a:off x="564488" y="1212026"/>
            <a:ext cx="4640488" cy="4639280"/>
          </a:xfrm>
          <a:prstGeom prst="ellipse">
            <a:avLst/>
          </a:prstGeom>
          <a:gradFill>
            <a:gsLst>
              <a:gs pos="53000">
                <a:schemeClr val="accent1"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84384FE-1C88-4CAA-8FB8-2313A3AE7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7" y="0"/>
            <a:ext cx="6101929" cy="6870700"/>
          </a:xfrm>
          <a:prstGeom prst="rect">
            <a:avLst/>
          </a:prstGeom>
          <a:gradFill>
            <a:gsLst>
              <a:gs pos="24000">
                <a:schemeClr val="accent1">
                  <a:alpha val="0"/>
                </a:schemeClr>
              </a:gs>
              <a:gs pos="100000">
                <a:srgbClr val="000000">
                  <a:alpha val="7100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09127" y="2654490"/>
            <a:ext cx="5989483" cy="3162873"/>
          </a:xfrm>
          <a:prstGeom prst="ellipse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/>
            <a:r>
              <a:rPr lang="en-US" sz="4800" b="1">
                <a:solidFill>
                  <a:srgbClr val="FFFFFF"/>
                </a:solidFill>
                <a:effectLst/>
              </a:rPr>
              <a:t>The Power of </a:t>
            </a:r>
            <a:r>
              <a:rPr lang="en-US" sz="4800" b="1">
                <a:solidFill>
                  <a:srgbClr val="FFFFFF"/>
                </a:solidFill>
              </a:rPr>
              <a:t>Parent Engagement</a:t>
            </a:r>
            <a:r>
              <a:rPr lang="en-US" sz="4800">
                <a:solidFill>
                  <a:srgbClr val="FFFFFF"/>
                </a:solidFill>
                <a:effectLst/>
              </a:rPr>
              <a:t> </a:t>
            </a:r>
            <a:endParaRPr lang="en-US"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ED3C4F-B2DC-4B3B-95CE-AC38B64DFE64}"/>
              </a:ext>
            </a:extLst>
          </p:cNvPr>
          <p:cNvSpPr/>
          <p:nvPr/>
        </p:nvSpPr>
        <p:spPr>
          <a:xfrm>
            <a:off x="214949" y="313984"/>
            <a:ext cx="4137578" cy="11122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i="1">
                <a:solidFill>
                  <a:srgbClr val="FFFFFF"/>
                </a:solidFill>
                <a:effectLst/>
              </a:rPr>
              <a:t>Helping public education fulfill the promise of equal opportunity.</a:t>
            </a:r>
            <a:endParaRPr lang="en-US" sz="2400" i="1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F4EF90-C9F2-4120-9D48-80E926BBE127}"/>
              </a:ext>
            </a:extLst>
          </p:cNvPr>
          <p:cNvSpPr txBox="1"/>
          <p:nvPr/>
        </p:nvSpPr>
        <p:spPr>
          <a:xfrm>
            <a:off x="6856412" y="5760815"/>
            <a:ext cx="5181600" cy="10926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>
                <a:latin typeface="Calibri"/>
                <a:cs typeface="Calibri"/>
              </a:rPr>
              <a:t>Lauren May, </a:t>
            </a:r>
          </a:p>
          <a:p>
            <a:pPr algn="r">
              <a:spcAft>
                <a:spcPts val="600"/>
              </a:spcAft>
            </a:pPr>
            <a:r>
              <a:rPr lang="en-US" b="1">
                <a:latin typeface="Calibri"/>
                <a:cs typeface="Calibri"/>
              </a:rPr>
              <a:t>Senior Director of Advocacy</a:t>
            </a:r>
            <a:br>
              <a:rPr lang="en-US" b="1">
                <a:latin typeface="Calibri"/>
                <a:cs typeface="Calibri"/>
              </a:rPr>
            </a:br>
            <a:endParaRPr lang="en-US" sz="2400" b="1">
              <a:latin typeface="Maiandra GD" panose="020E0502030308020204" pitchFamily="34" charset="0"/>
            </a:endParaRPr>
          </a:p>
        </p:txBody>
      </p:sp>
      <p:pic>
        <p:nvPicPr>
          <p:cNvPr id="9" name="Picture 8" descr="A red and black logo&#10;&#10;Description automatically generated">
            <a:extLst>
              <a:ext uri="{FF2B5EF4-FFF2-40B4-BE49-F238E27FC236}">
                <a16:creationId xmlns:a16="http://schemas.microsoft.com/office/drawing/2014/main" id="{A96A4CFC-3B48-6211-2C68-B3CDEEF8A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225" y="1066800"/>
            <a:ext cx="3885091" cy="388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0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Shannon Meyer St. John’s Delegation mtg">
            <a:hlinkClick r:id="" action="ppaction://media"/>
            <a:extLst>
              <a:ext uri="{FF2B5EF4-FFF2-40B4-BE49-F238E27FC236}">
                <a16:creationId xmlns:a16="http://schemas.microsoft.com/office/drawing/2014/main" id="{932E9CFB-6CB7-0C95-E7B0-4D2EFA809BB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00446" y="381000"/>
            <a:ext cx="9987932" cy="564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9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person lying on the floor&#10;&#10;Description automatically generated">
            <a:extLst>
              <a:ext uri="{FF2B5EF4-FFF2-40B4-BE49-F238E27FC236}">
                <a16:creationId xmlns:a16="http://schemas.microsoft.com/office/drawing/2014/main" id="{2C17C77A-950C-48C7-8460-3F715FD6A1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4" b="4"/>
          <a:stretch/>
        </p:blipFill>
        <p:spPr>
          <a:xfrm rot="5400000">
            <a:off x="-617186" y="617187"/>
            <a:ext cx="5271924" cy="4037552"/>
          </a:xfrm>
          <a:prstGeom prst="rect">
            <a:avLst/>
          </a:prstGeom>
        </p:spPr>
      </p:pic>
      <p:pic>
        <p:nvPicPr>
          <p:cNvPr id="10" name="Picture 9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0A088D67-4032-4456-B35E-16291665E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8" r="11941"/>
          <a:stretch/>
        </p:blipFill>
        <p:spPr>
          <a:xfrm>
            <a:off x="4037548" y="1"/>
            <a:ext cx="4075638" cy="5271924"/>
          </a:xfrm>
          <a:prstGeom prst="rect">
            <a:avLst/>
          </a:prstGeom>
        </p:spPr>
      </p:pic>
      <p:pic>
        <p:nvPicPr>
          <p:cNvPr id="6" name="Content Placeholder 5" descr="A picture containing wall, indoor, person&#10;&#10;Description automatically generated">
            <a:extLst>
              <a:ext uri="{FF2B5EF4-FFF2-40B4-BE49-F238E27FC236}">
                <a16:creationId xmlns:a16="http://schemas.microsoft.com/office/drawing/2014/main" id="{86D36A38-443B-4045-8E2B-F72A1130AC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3" b="-3"/>
          <a:stretch/>
        </p:blipFill>
        <p:spPr>
          <a:xfrm rot="5400000">
            <a:off x="7515035" y="598143"/>
            <a:ext cx="5271924" cy="407563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5260724"/>
            <a:ext cx="12188824" cy="1595775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1E014CA-4279-4E70-AC56-0BBEBF92C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262225"/>
            <a:ext cx="8113185" cy="1594275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8B3DCF8-9D1E-4907-B1EC-98D11BC16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4" y="5262226"/>
            <a:ext cx="12193459" cy="1594274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3182" y="5262224"/>
            <a:ext cx="4075636" cy="1594275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717D090-7948-433A-AED2-EA1A98E6F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289465" y="-39102"/>
            <a:ext cx="1594274" cy="12188825"/>
          </a:xfrm>
          <a:prstGeom prst="rect">
            <a:avLst/>
          </a:prstGeom>
          <a:gradFill>
            <a:gsLst>
              <a:gs pos="16000">
                <a:schemeClr val="accent1">
                  <a:alpha val="0"/>
                </a:schemeClr>
              </a:gs>
              <a:gs pos="99000">
                <a:srgbClr val="000000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618C3E8-8260-4E23-8BA1-C2C3E80BE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3" y="5282206"/>
            <a:ext cx="12189088" cy="115331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chemeClr val="accent1">
                  <a:alpha val="2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85FDBC-8188-4DC5-8CAE-14B5DCFE4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530" y="5588000"/>
            <a:ext cx="6865489" cy="92059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Tactics That Work! </a:t>
            </a:r>
            <a:b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Speak before lawmakers </a:t>
            </a:r>
          </a:p>
        </p:txBody>
      </p:sp>
    </p:spTree>
    <p:extLst>
      <p:ext uri="{BB962C8B-B14F-4D97-AF65-F5344CB8AC3E}">
        <p14:creationId xmlns:p14="http://schemas.microsoft.com/office/powerpoint/2010/main" val="31170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C79918-511F-165B-1315-857963830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692" y="3827844"/>
            <a:ext cx="6764643" cy="11681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6000">
                <a:solidFill>
                  <a:srgbClr val="FFFFFE"/>
                </a:solidFill>
              </a:rPr>
              <a:t>Think-Pair-Share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53FB5-A1D0-12AC-6F5A-BC424A9B5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0722" y="5088106"/>
            <a:ext cx="7276613" cy="11977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 defTabSz="914400">
              <a:buNone/>
            </a:pPr>
            <a:r>
              <a:rPr lang="en-US" sz="2400">
                <a:solidFill>
                  <a:schemeClr val="bg1"/>
                </a:solidFill>
              </a:rPr>
              <a:t>What could your parents or advocates say to lawmakers right now or the next few years?</a:t>
            </a:r>
            <a:endParaRPr lang="en-US" sz="2400">
              <a:solidFill>
                <a:schemeClr val="bg1"/>
              </a:solidFill>
              <a:cs typeface="Calibri" panose="020F0502020204030204"/>
            </a:endParaRPr>
          </a:p>
          <a:p>
            <a:pPr marL="227965" indent="-227965" defTabSz="914400">
              <a:buNone/>
            </a:pPr>
            <a:endParaRPr lang="en-US" sz="1900">
              <a:solidFill>
                <a:schemeClr val="bg1"/>
              </a:solidFill>
              <a:cs typeface="Calibri"/>
            </a:endParaRPr>
          </a:p>
          <a:p>
            <a:pPr marL="227965" indent="-227965" algn="ctr" defTabSz="914400">
              <a:buNone/>
            </a:pPr>
            <a:endParaRPr lang="en-US" sz="2400">
              <a:solidFill>
                <a:srgbClr val="FFFFFF"/>
              </a:solidFill>
              <a:cs typeface="Calibri"/>
            </a:endParaRPr>
          </a:p>
          <a:p>
            <a:pPr marL="0" indent="0" algn="ctr" defTabSz="914400">
              <a:buNone/>
            </a:pPr>
            <a:endParaRPr lang="en-US" sz="2400">
              <a:solidFill>
                <a:srgbClr val="FFFFFE"/>
              </a:solidFill>
              <a:cs typeface="Calibri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EBF4792E-DF83-4D24-9924-01EC30A32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8512"/>
            <a:ext cx="3951229" cy="5932172"/>
          </a:xfrm>
          <a:custGeom>
            <a:avLst/>
            <a:gdLst>
              <a:gd name="connsiteX0" fmla="*/ 986173 w 3952259"/>
              <a:gd name="connsiteY0" fmla="*/ 0 h 5932172"/>
              <a:gd name="connsiteX1" fmla="*/ 3952259 w 3952259"/>
              <a:gd name="connsiteY1" fmla="*/ 2966086 h 5932172"/>
              <a:gd name="connsiteX2" fmla="*/ 986173 w 3952259"/>
              <a:gd name="connsiteY2" fmla="*/ 5932172 h 5932172"/>
              <a:gd name="connsiteX3" fmla="*/ 104150 w 3952259"/>
              <a:gd name="connsiteY3" fmla="*/ 5798823 h 5932172"/>
              <a:gd name="connsiteX4" fmla="*/ 0 w 3952259"/>
              <a:gd name="connsiteY4" fmla="*/ 5760704 h 5932172"/>
              <a:gd name="connsiteX5" fmla="*/ 0 w 3952259"/>
              <a:gd name="connsiteY5" fmla="*/ 171469 h 5932172"/>
              <a:gd name="connsiteX6" fmla="*/ 104150 w 3952259"/>
              <a:gd name="connsiteY6" fmla="*/ 133350 h 5932172"/>
              <a:gd name="connsiteX7" fmla="*/ 986173 w 3952259"/>
              <a:gd name="connsiteY7" fmla="*/ 0 h 593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52259" h="5932172">
                <a:moveTo>
                  <a:pt x="986173" y="0"/>
                </a:moveTo>
                <a:cubicBezTo>
                  <a:pt x="2624297" y="0"/>
                  <a:pt x="3952259" y="1327962"/>
                  <a:pt x="3952259" y="2966086"/>
                </a:cubicBezTo>
                <a:cubicBezTo>
                  <a:pt x="3952259" y="4604210"/>
                  <a:pt x="2624297" y="5932172"/>
                  <a:pt x="986173" y="5932172"/>
                </a:cubicBezTo>
                <a:cubicBezTo>
                  <a:pt x="679025" y="5932172"/>
                  <a:pt x="382781" y="5885486"/>
                  <a:pt x="104150" y="5798823"/>
                </a:cubicBezTo>
                <a:lnTo>
                  <a:pt x="0" y="5760704"/>
                </a:lnTo>
                <a:lnTo>
                  <a:pt x="0" y="171469"/>
                </a:lnTo>
                <a:lnTo>
                  <a:pt x="104150" y="133350"/>
                </a:lnTo>
                <a:cubicBezTo>
                  <a:pt x="382781" y="46686"/>
                  <a:pt x="679025" y="0"/>
                  <a:pt x="9861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15837328-A57C-47AA-B520-C83F4A6BD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57120" y="0"/>
            <a:ext cx="4474582" cy="3256337"/>
          </a:xfrm>
          <a:custGeom>
            <a:avLst/>
            <a:gdLst>
              <a:gd name="connsiteX0" fmla="*/ 246861 w 4475748"/>
              <a:gd name="connsiteY0" fmla="*/ 0 h 3256337"/>
              <a:gd name="connsiteX1" fmla="*/ 4228888 w 4475748"/>
              <a:gd name="connsiteY1" fmla="*/ 0 h 3256337"/>
              <a:gd name="connsiteX2" fmla="*/ 4299885 w 4475748"/>
              <a:gd name="connsiteY2" fmla="*/ 147382 h 3256337"/>
              <a:gd name="connsiteX3" fmla="*/ 4475748 w 4475748"/>
              <a:gd name="connsiteY3" fmla="*/ 1018463 h 3256337"/>
              <a:gd name="connsiteX4" fmla="*/ 2237874 w 4475748"/>
              <a:gd name="connsiteY4" fmla="*/ 3256337 h 3256337"/>
              <a:gd name="connsiteX5" fmla="*/ 0 w 4475748"/>
              <a:gd name="connsiteY5" fmla="*/ 1018463 h 3256337"/>
              <a:gd name="connsiteX6" fmla="*/ 175863 w 4475748"/>
              <a:gd name="connsiteY6" fmla="*/ 147382 h 325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75748" h="3256337">
                <a:moveTo>
                  <a:pt x="246861" y="0"/>
                </a:moveTo>
                <a:lnTo>
                  <a:pt x="4228888" y="0"/>
                </a:lnTo>
                <a:lnTo>
                  <a:pt x="4299885" y="147382"/>
                </a:lnTo>
                <a:cubicBezTo>
                  <a:pt x="4413128" y="415117"/>
                  <a:pt x="4475748" y="709477"/>
                  <a:pt x="4475748" y="1018463"/>
                </a:cubicBezTo>
                <a:cubicBezTo>
                  <a:pt x="4475748" y="2254407"/>
                  <a:pt x="3473818" y="3256337"/>
                  <a:pt x="2237874" y="3256337"/>
                </a:cubicBezTo>
                <a:cubicBezTo>
                  <a:pt x="1001930" y="3256337"/>
                  <a:pt x="0" y="2254407"/>
                  <a:pt x="0" y="1018463"/>
                </a:cubicBezTo>
                <a:cubicBezTo>
                  <a:pt x="0" y="709477"/>
                  <a:pt x="62621" y="415117"/>
                  <a:pt x="175863" y="14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580241">
            <a:off x="-1784744" y="614427"/>
            <a:ext cx="6199926" cy="6198311"/>
          </a:xfrm>
          <a:prstGeom prst="arc">
            <a:avLst>
              <a:gd name="adj1" fmla="val 14455503"/>
              <a:gd name="adj2" fmla="val 18389131"/>
            </a:avLst>
          </a:prstGeom>
          <a:ln w="127000" cap="rnd">
            <a:solidFill>
              <a:srgbClr val="0070C0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Person with idea with solid fill">
            <a:extLst>
              <a:ext uri="{FF2B5EF4-FFF2-40B4-BE49-F238E27FC236}">
                <a16:creationId xmlns:a16="http://schemas.microsoft.com/office/drawing/2014/main" id="{B69585AF-F8D1-9D8B-B1B9-B3AA0966F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7691" y="1876659"/>
            <a:ext cx="2972955" cy="2972955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</p:spPr>
      </p:pic>
      <p:pic>
        <p:nvPicPr>
          <p:cNvPr id="6" name="Graphic 5" descr="Group brainstorm outline">
            <a:extLst>
              <a:ext uri="{FF2B5EF4-FFF2-40B4-BE49-F238E27FC236}">
                <a16:creationId xmlns:a16="http://schemas.microsoft.com/office/drawing/2014/main" id="{6C8D5C14-B258-599B-B369-C2FE25407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0716" y="134031"/>
            <a:ext cx="2487391" cy="2487391"/>
          </a:xfrm>
          <a:custGeom>
            <a:avLst/>
            <a:gdLst/>
            <a:ahLst/>
            <a:cxnLst/>
            <a:rect l="l" t="t" r="r" b="b"/>
            <a:pathLst>
              <a:path w="2487175" h="2487175">
                <a:moveTo>
                  <a:pt x="67328" y="0"/>
                </a:moveTo>
                <a:lnTo>
                  <a:pt x="2419847" y="0"/>
                </a:lnTo>
                <a:cubicBezTo>
                  <a:pt x="2457031" y="0"/>
                  <a:pt x="2487175" y="30144"/>
                  <a:pt x="2487175" y="67328"/>
                </a:cubicBezTo>
                <a:lnTo>
                  <a:pt x="2487175" y="2419847"/>
                </a:lnTo>
                <a:cubicBezTo>
                  <a:pt x="2487175" y="2457031"/>
                  <a:pt x="2457031" y="2487175"/>
                  <a:pt x="2419847" y="2487175"/>
                </a:cubicBezTo>
                <a:lnTo>
                  <a:pt x="67328" y="2487175"/>
                </a:lnTo>
                <a:cubicBezTo>
                  <a:pt x="30144" y="2487175"/>
                  <a:pt x="0" y="2457031"/>
                  <a:pt x="0" y="2419847"/>
                </a:cubicBezTo>
                <a:lnTo>
                  <a:pt x="0" y="67328"/>
                </a:lnTo>
                <a:cubicBezTo>
                  <a:pt x="0" y="30144"/>
                  <a:pt x="30144" y="0"/>
                  <a:pt x="67328" y="0"/>
                </a:cubicBezTo>
                <a:close/>
              </a:path>
            </a:pathLst>
          </a:custGeom>
        </p:spPr>
      </p:pic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8A03A6A2-7849-4179-B68F-C11DDDB23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48799" y="0"/>
            <a:ext cx="3440026" cy="3674631"/>
          </a:xfrm>
          <a:custGeom>
            <a:avLst/>
            <a:gdLst>
              <a:gd name="connsiteX0" fmla="*/ 523074 w 3440922"/>
              <a:gd name="connsiteY0" fmla="*/ 0 h 3674631"/>
              <a:gd name="connsiteX1" fmla="*/ 3440922 w 3440922"/>
              <a:gd name="connsiteY1" fmla="*/ 0 h 3674631"/>
              <a:gd name="connsiteX2" fmla="*/ 3440922 w 3440922"/>
              <a:gd name="connsiteY2" fmla="*/ 3321701 h 3674631"/>
              <a:gd name="connsiteX3" fmla="*/ 3304578 w 3440922"/>
              <a:gd name="connsiteY3" fmla="*/ 3404532 h 3674631"/>
              <a:gd name="connsiteX4" fmla="*/ 2237874 w 3440922"/>
              <a:gd name="connsiteY4" fmla="*/ 3674631 h 3674631"/>
              <a:gd name="connsiteX5" fmla="*/ 0 w 3440922"/>
              <a:gd name="connsiteY5" fmla="*/ 1436757 h 3674631"/>
              <a:gd name="connsiteX6" fmla="*/ 511022 w 3440922"/>
              <a:gd name="connsiteY6" fmla="*/ 13261 h 367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40922" h="3674631">
                <a:moveTo>
                  <a:pt x="523074" y="0"/>
                </a:moveTo>
                <a:lnTo>
                  <a:pt x="3440922" y="0"/>
                </a:lnTo>
                <a:lnTo>
                  <a:pt x="3440922" y="3321701"/>
                </a:lnTo>
                <a:lnTo>
                  <a:pt x="3304578" y="3404532"/>
                </a:lnTo>
                <a:cubicBezTo>
                  <a:pt x="2987486" y="3576786"/>
                  <a:pt x="2624107" y="3674631"/>
                  <a:pt x="2237874" y="3674631"/>
                </a:cubicBezTo>
                <a:cubicBezTo>
                  <a:pt x="1001930" y="3674631"/>
                  <a:pt x="0" y="2672701"/>
                  <a:pt x="0" y="1436757"/>
                </a:cubicBezTo>
                <a:cubicBezTo>
                  <a:pt x="0" y="896032"/>
                  <a:pt x="191776" y="400098"/>
                  <a:pt x="511022" y="132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Lecturer with solid fill">
            <a:extLst>
              <a:ext uri="{FF2B5EF4-FFF2-40B4-BE49-F238E27FC236}">
                <a16:creationId xmlns:a16="http://schemas.microsoft.com/office/drawing/2014/main" id="{5E4BF64D-A728-B811-42F6-88B1074D14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40199" y="407063"/>
            <a:ext cx="2378947" cy="2378947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817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82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3" y="5282206"/>
            <a:ext cx="12189088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5282206"/>
            <a:ext cx="12188824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96BD10-3E13-4A7E-996A-9AF8B57A6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532" y="5635366"/>
            <a:ext cx="7089453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Tactics That Work! </a:t>
            </a:r>
            <a:b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Respond to opponents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6740" y="5282206"/>
            <a:ext cx="4062085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screenshot of a school&#10;&#10;Description automatically generated">
            <a:extLst>
              <a:ext uri="{FF2B5EF4-FFF2-40B4-BE49-F238E27FC236}">
                <a16:creationId xmlns:a16="http://schemas.microsoft.com/office/drawing/2014/main" id="{A7C67FD2-50FF-5CBB-916F-85B815E84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212" y="284064"/>
            <a:ext cx="4920722" cy="6161986"/>
          </a:xfrm>
          <a:prstGeom prst="rect">
            <a:avLst/>
          </a:prstGeom>
        </p:spPr>
      </p:pic>
      <p:pic>
        <p:nvPicPr>
          <p:cNvPr id="11" name="Picture 10" descr="A screenshot of a news article&#10;&#10;Description automatically generated">
            <a:extLst>
              <a:ext uri="{FF2B5EF4-FFF2-40B4-BE49-F238E27FC236}">
                <a16:creationId xmlns:a16="http://schemas.microsoft.com/office/drawing/2014/main" id="{B05123BE-53AC-B8BB-D94B-B4DF01E9B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-619"/>
            <a:ext cx="4330923" cy="522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6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82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9A40A24B-FB56-43D9-892D-8B105F4EC4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298"/>
          <a:stretch/>
        </p:blipFill>
        <p:spPr>
          <a:xfrm>
            <a:off x="20" y="190"/>
            <a:ext cx="8126717" cy="529119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3" y="5282206"/>
            <a:ext cx="12189088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5282206"/>
            <a:ext cx="12188824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6811EF-E271-45D7-99B7-49B3A4AB3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532" y="5635366"/>
            <a:ext cx="7089453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Tactics That Work!</a:t>
            </a:r>
            <a:b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Share powerful stories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6740" y="5282206"/>
            <a:ext cx="4062085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Content Placeholder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003996A-6080-439E-B4C6-602F21E3F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0" r="12725" b="-1"/>
          <a:stretch/>
        </p:blipFill>
        <p:spPr>
          <a:xfrm>
            <a:off x="8126739" y="1"/>
            <a:ext cx="4062085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811EF-E271-45D7-99B7-49B3A4AB3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1141711"/>
            <a:ext cx="3726584" cy="3474364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4000" b="1" kern="1200">
                <a:latin typeface="+mj-lt"/>
                <a:ea typeface="+mj-ea"/>
                <a:cs typeface="+mj-cs"/>
              </a:rPr>
              <a:t>Tactics That Work!</a:t>
            </a:r>
            <a:br>
              <a:rPr lang="en-US" sz="4000" b="1" kern="1200"/>
            </a:br>
            <a:r>
              <a:rPr lang="en-US" sz="4000" b="1" kern="1200">
                <a:latin typeface="+mj-lt"/>
                <a:ea typeface="+mj-ea"/>
                <a:cs typeface="+mj-cs"/>
              </a:rPr>
              <a:t>Share powerful stories</a:t>
            </a:r>
            <a:endParaRPr lang="en-US" sz="4000" b="1" kern="1200">
              <a:latin typeface="+mj-lt"/>
              <a:cs typeface="Calibri Light"/>
            </a:endParaRPr>
          </a:p>
        </p:txBody>
      </p:sp>
      <p:cxnSp>
        <p:nvCxnSpPr>
          <p:cNvPr id="1080" name="Straight Connector 1079">
            <a:extLst>
              <a:ext uri="{FF2B5EF4-FFF2-40B4-BE49-F238E27FC236}">
                <a16:creationId xmlns:a16="http://schemas.microsoft.com/office/drawing/2014/main" id="{33193FD5-6A49-7562-EA76-F15D42E15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4914" y="871146"/>
            <a:ext cx="736747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77EF210-1400-F064-7637-2CDA6A4E9C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656" r="10191" b="3"/>
          <a:stretch/>
        </p:blipFill>
        <p:spPr>
          <a:xfrm>
            <a:off x="5008121" y="10"/>
            <a:ext cx="3603907" cy="3428986"/>
          </a:xfrm>
          <a:prstGeom prst="rect">
            <a:avLst/>
          </a:prstGeom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1A5424E4-8038-4B26-83B8-13E598E22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" r="8976" b="2"/>
          <a:stretch/>
        </p:blipFill>
        <p:spPr bwMode="auto">
          <a:xfrm>
            <a:off x="8584918" y="1"/>
            <a:ext cx="3603907" cy="342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erson standing at a podium&#10;&#10;Description automatically generated">
            <a:extLst>
              <a:ext uri="{FF2B5EF4-FFF2-40B4-BE49-F238E27FC236}">
                <a16:creationId xmlns:a16="http://schemas.microsoft.com/office/drawing/2014/main" id="{615BE06F-5175-B892-309B-AA6F05A790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640"/>
          <a:stretch/>
        </p:blipFill>
        <p:spPr>
          <a:xfrm>
            <a:off x="5008121" y="3428996"/>
            <a:ext cx="3603907" cy="3428996"/>
          </a:xfrm>
          <a:prstGeom prst="rect">
            <a:avLst/>
          </a:prstGeom>
        </p:spPr>
      </p:pic>
      <p:pic>
        <p:nvPicPr>
          <p:cNvPr id="4" name="Picture 3" descr="A group of people standing around a table with a person holding a certificate&#10;&#10;Description automatically generated">
            <a:extLst>
              <a:ext uri="{FF2B5EF4-FFF2-40B4-BE49-F238E27FC236}">
                <a16:creationId xmlns:a16="http://schemas.microsoft.com/office/drawing/2014/main" id="{0AF60585-AD2C-6FB2-242F-0D1F4F9C70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430" r="13678"/>
          <a:stretch/>
        </p:blipFill>
        <p:spPr>
          <a:xfrm>
            <a:off x="8584917" y="3428996"/>
            <a:ext cx="3603908" cy="342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59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65E92E-1D79-4CDD-9ACE-F16C1AC4C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27" y="921715"/>
            <a:ext cx="5161678" cy="26359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Tactics that work!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88825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7548" y="4022220"/>
            <a:ext cx="8151275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0280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07DEA-0912-46FF-910A-7B36660DB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3227" y="4541263"/>
            <a:ext cx="4661743" cy="13950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24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Train your audience for the mission 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98B43C23-C9BD-4F2B-9980-80E26DA7A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195" y="944827"/>
            <a:ext cx="5161677" cy="4590346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88823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7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15" name="Rectangle 3114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EEC370-3C6F-4F90-81A8-30680C816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552741"/>
            <a:ext cx="3998930" cy="1690798"/>
          </a:xfrm>
        </p:spPr>
        <p:txBody>
          <a:bodyPr>
            <a:normAutofit/>
          </a:bodyPr>
          <a:lstStyle/>
          <a:p>
            <a:r>
              <a:rPr lang="en-US" sz="3400" b="1">
                <a:latin typeface="Calibri"/>
                <a:cs typeface="Calibri"/>
              </a:rPr>
              <a:t>Focus on the central point: We are one!</a:t>
            </a:r>
            <a:br>
              <a:rPr lang="en-US" sz="3400" b="1">
                <a:latin typeface="Calibri"/>
              </a:rPr>
            </a:br>
            <a:endParaRPr lang="en-US" sz="3400" b="1"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D1D04-7693-410F-AF00-8DCC9C4CF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452" y="1938027"/>
            <a:ext cx="3998930" cy="449913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7965" indent="-227965"/>
            <a:endParaRPr lang="en-US" sz="1600">
              <a:cs typeface="Calibri"/>
            </a:endParaRPr>
          </a:p>
          <a:p>
            <a:pPr marL="0" indent="0">
              <a:buNone/>
            </a:pPr>
            <a:r>
              <a:rPr lang="en-US" sz="1600"/>
              <a:t>We support a parent’s right to choose the best school for their child. This includes:</a:t>
            </a:r>
            <a:endParaRPr lang="en-US" sz="1600">
              <a:cs typeface="Calibri"/>
            </a:endParaRPr>
          </a:p>
          <a:p>
            <a:pPr marL="0" indent="0">
              <a:buNone/>
            </a:pPr>
            <a:endParaRPr lang="en-US" sz="1600">
              <a:cs typeface="Calibri"/>
            </a:endParaRPr>
          </a:p>
          <a:p>
            <a:pPr marL="227965" indent="-227965"/>
            <a:r>
              <a:rPr lang="en-US" sz="1600"/>
              <a:t>District-run schools</a:t>
            </a:r>
            <a:endParaRPr lang="en-US" sz="1600">
              <a:cs typeface="Calibri"/>
            </a:endParaRPr>
          </a:p>
          <a:p>
            <a:pPr marL="227965" indent="-227965"/>
            <a:r>
              <a:rPr lang="en-US" sz="1600"/>
              <a:t>Private schools</a:t>
            </a:r>
            <a:endParaRPr lang="en-US" sz="1600">
              <a:cs typeface="Calibri"/>
            </a:endParaRPr>
          </a:p>
          <a:p>
            <a:pPr marL="227965" indent="-227965"/>
            <a:r>
              <a:rPr lang="en-US" sz="1600"/>
              <a:t>Charters</a:t>
            </a:r>
            <a:endParaRPr lang="en-US" sz="1600">
              <a:cs typeface="Calibri"/>
            </a:endParaRPr>
          </a:p>
          <a:p>
            <a:pPr marL="227965" indent="-227965"/>
            <a:r>
              <a:rPr lang="en-US" sz="1600"/>
              <a:t>Magnets</a:t>
            </a:r>
            <a:endParaRPr lang="en-US" sz="1600">
              <a:cs typeface="Calibri"/>
            </a:endParaRPr>
          </a:p>
          <a:p>
            <a:pPr marL="227965" indent="-227965"/>
            <a:r>
              <a:rPr lang="en-US" sz="1600"/>
              <a:t>VPK </a:t>
            </a:r>
            <a:endParaRPr lang="en-US" sz="1600">
              <a:cs typeface="Calibri"/>
            </a:endParaRPr>
          </a:p>
          <a:p>
            <a:pPr marL="227965" indent="-227965"/>
            <a:r>
              <a:rPr lang="en-US" sz="1600"/>
              <a:t>Scholarships</a:t>
            </a:r>
            <a:endParaRPr lang="en-US" sz="1600">
              <a:cs typeface="Calibri"/>
            </a:endParaRPr>
          </a:p>
          <a:p>
            <a:pPr marL="227965" indent="-227965"/>
            <a:r>
              <a:rPr lang="en-US" sz="1600"/>
              <a:t>Virtual programs</a:t>
            </a:r>
            <a:endParaRPr lang="en-US" sz="1600">
              <a:cs typeface="Calibri"/>
            </a:endParaRPr>
          </a:p>
          <a:p>
            <a:pPr marL="227965" indent="-227965"/>
            <a:r>
              <a:rPr lang="en-US" sz="1600"/>
              <a:t>Homeschools</a:t>
            </a:r>
            <a:endParaRPr lang="en-US" sz="1800" b="1">
              <a:cs typeface="Calibri"/>
            </a:endParaRPr>
          </a:p>
          <a:p>
            <a:pPr marL="227965" indent="-227965"/>
            <a:endParaRPr lang="en-US" sz="1400">
              <a:cs typeface="Calibri" panose="020F0502020204030204"/>
            </a:endParaRPr>
          </a:p>
        </p:txBody>
      </p:sp>
      <p:pic>
        <p:nvPicPr>
          <p:cNvPr id="3076" name="Picture 4" descr="https://lh5.googleusercontent.com/aw_HrlqZFK2k8EwtEXWNzj3ih93bfDC-_nIBJg5lRg8BfG26d6qT238XS8mEcKLE39796-CNWUnm4D5i7ntJSfdJvqW50a1za_vBLHMv8TnlT_rDJV1b_o1zkiRkzfAIY6ECbCDvpyJoSgfZFQ">
            <a:extLst>
              <a:ext uri="{FF2B5EF4-FFF2-40B4-BE49-F238E27FC236}">
                <a16:creationId xmlns:a16="http://schemas.microsoft.com/office/drawing/2014/main" id="{0115FD20-02FA-484E-8EF7-C901B3EE3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" r="-2" b="-2"/>
          <a:stretch/>
        </p:blipFill>
        <p:spPr bwMode="auto">
          <a:xfrm>
            <a:off x="5222576" y="552741"/>
            <a:ext cx="3268258" cy="335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5BCBCA7D-061D-976E-932C-4885122E3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0210" y="1410063"/>
            <a:ext cx="3324252" cy="2493189"/>
          </a:xfrm>
          <a:prstGeom prst="rect">
            <a:avLst/>
          </a:prstGeom>
        </p:spPr>
      </p:pic>
      <p:pic>
        <p:nvPicPr>
          <p:cNvPr id="3080" name="Picture 8" descr="https://lh3.googleusercontent.com/Mg-i4WySAf4ca9bTsD2yQv37s6F3gZnUDofdSHdxXG4Vi0jbU2sQguUO3J_zl4aUBU3s45bI4dsf6-vKeD35RUmarZ2zYUK42RtX4hSHK80H7snbxUxAlxBGyBX-TvXbXTMOqBdLeBIMDBBzwA">
            <a:extLst>
              <a:ext uri="{FF2B5EF4-FFF2-40B4-BE49-F238E27FC236}">
                <a16:creationId xmlns:a16="http://schemas.microsoft.com/office/drawing/2014/main" id="{44C9EAF1-E81D-407D-A612-1CEDE13AA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7" r="4" b="20618"/>
          <a:stretch/>
        </p:blipFill>
        <p:spPr bwMode="auto">
          <a:xfrm>
            <a:off x="5190252" y="4134858"/>
            <a:ext cx="2151858" cy="215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6.googleusercontent.com/_NI7e5Ur4E6uhDB0Lb-SCA_rdrWAgUVRGT7-cTn5sgMEyLlZH2WJBOwfTTmjoLMtcavYfQGdL3TZcgZcBY6JacJr_r2x6WJW7rS5EQipWeu1XDGmv-S014z9D63r3k32GHTa-dzrwnDstymE1g">
            <a:extLst>
              <a:ext uri="{FF2B5EF4-FFF2-40B4-BE49-F238E27FC236}">
                <a16:creationId xmlns:a16="http://schemas.microsoft.com/office/drawing/2014/main" id="{C4856805-50B8-4727-BF66-747DE9134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9" r="-3" b="23151"/>
          <a:stretch/>
        </p:blipFill>
        <p:spPr bwMode="auto">
          <a:xfrm>
            <a:off x="7526203" y="4188403"/>
            <a:ext cx="2151859" cy="210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Cheers with solid fill">
            <a:extLst>
              <a:ext uri="{FF2B5EF4-FFF2-40B4-BE49-F238E27FC236}">
                <a16:creationId xmlns:a16="http://schemas.microsoft.com/office/drawing/2014/main" id="{49522AB4-445E-42F3-782F-B2F543C35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42603" y="4135425"/>
            <a:ext cx="2151858" cy="2151858"/>
          </a:xfrm>
          <a:prstGeom prst="rect">
            <a:avLst/>
          </a:prstGeom>
        </p:spPr>
      </p:pic>
      <p:sp>
        <p:nvSpPr>
          <p:cNvPr id="4" name="AutoShape 6" descr="https://lh3.googleusercontent.com/Mg-i4WySAf4ca9bTsD2yQv37s6F3gZnUDofdSHdxXG4Vi0jbU2sQguUO3J_zl4aUBU3s45bI4dsf6-vKeD35RUmarZ2zYUK42RtX4hSHK80H7snbxUxAlxBGyBX-TvXbXTMOqBdLeBIMDBBzwA">
            <a:extLst>
              <a:ext uri="{FF2B5EF4-FFF2-40B4-BE49-F238E27FC236}">
                <a16:creationId xmlns:a16="http://schemas.microsoft.com/office/drawing/2014/main" id="{3419D2AE-E560-4855-BAEC-30D2B78EE8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15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152400"/>
            <a:ext cx="3448224" cy="1616203"/>
          </a:xfrm>
        </p:spPr>
        <p:txBody>
          <a:bodyPr anchor="b">
            <a:normAutofit/>
          </a:bodyPr>
          <a:lstStyle/>
          <a:p>
            <a:r>
              <a:rPr lang="en-US" sz="3200" b="1">
                <a:latin typeface="Calibri"/>
                <a:cs typeface="Calibri"/>
              </a:rPr>
              <a:t>Speak</a:t>
            </a:r>
            <a:r>
              <a:rPr lang="en-US" sz="3200" b="1">
                <a:latin typeface="Maiandra GD"/>
              </a:rPr>
              <a:t> from the heart</a:t>
            </a:r>
            <a:r>
              <a:rPr lang="en-US" sz="3200" b="1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05" y="1981200"/>
            <a:ext cx="4743648" cy="4724400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>
                <a:latin typeface="Maiandra GD" panose="020E0502030308020204" pitchFamily="34" charset="0"/>
              </a:rPr>
              <a:t>Focus on:</a:t>
            </a:r>
          </a:p>
          <a:p>
            <a:pPr>
              <a:buFontTx/>
              <a:buChar char="-"/>
            </a:pPr>
            <a:r>
              <a:rPr lang="en-US" sz="2200"/>
              <a:t>Your children</a:t>
            </a:r>
          </a:p>
          <a:p>
            <a:pPr>
              <a:buFontTx/>
              <a:buChar char="-"/>
            </a:pPr>
            <a:r>
              <a:rPr lang="en-US" sz="2200"/>
              <a:t>Your students</a:t>
            </a:r>
          </a:p>
          <a:p>
            <a:pPr>
              <a:buFontTx/>
              <a:buChar char="-"/>
            </a:pPr>
            <a:r>
              <a:rPr lang="en-US" sz="2200"/>
              <a:t>Why your school works for your kids</a:t>
            </a:r>
          </a:p>
          <a:p>
            <a:pPr>
              <a:buFontTx/>
              <a:buChar char="-"/>
            </a:pPr>
            <a:r>
              <a:rPr lang="en-US" sz="2200"/>
              <a:t>How your children have improved since switching schools</a:t>
            </a:r>
          </a:p>
          <a:p>
            <a:pPr>
              <a:buFontTx/>
              <a:buChar char="-"/>
            </a:pPr>
            <a:r>
              <a:rPr lang="en-US" sz="2200"/>
              <a:t>Grades, good behavior, good habits, safe environment</a:t>
            </a:r>
          </a:p>
          <a:p>
            <a:pPr>
              <a:buFontTx/>
              <a:buChar char="-"/>
            </a:pPr>
            <a:r>
              <a:rPr lang="en-US" sz="2200"/>
              <a:t>Teachers who care about your children</a:t>
            </a:r>
          </a:p>
          <a:p>
            <a:pPr>
              <a:buFontTx/>
              <a:buChar char="-"/>
            </a:pPr>
            <a:r>
              <a:rPr lang="en-US" sz="2200"/>
              <a:t>Why your family needs a choice</a:t>
            </a:r>
          </a:p>
          <a:p>
            <a:pPr>
              <a:buFontTx/>
              <a:buChar char="-"/>
            </a:pPr>
            <a:r>
              <a:rPr lang="en-US" sz="2200"/>
              <a:t>Personal stories that tell us about your unique situation</a:t>
            </a:r>
          </a:p>
          <a:p>
            <a:pPr>
              <a:buFontTx/>
              <a:buChar char="-"/>
            </a:pPr>
            <a:r>
              <a:rPr lang="en-US" sz="2200"/>
              <a:t>Your right as a parent to choose the school that works best</a:t>
            </a:r>
          </a:p>
          <a:p>
            <a:pPr>
              <a:buFontTx/>
              <a:buChar char="-"/>
            </a:pPr>
            <a:endParaRPr lang="en-US" sz="1100"/>
          </a:p>
        </p:txBody>
      </p:sp>
      <p:pic>
        <p:nvPicPr>
          <p:cNvPr id="13" name="Picture 12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EC7A46C5-43CB-475D-A24E-CF9549D362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7" r="4178" b="1"/>
          <a:stretch/>
        </p:blipFill>
        <p:spPr>
          <a:xfrm>
            <a:off x="5064246" y="10"/>
            <a:ext cx="7030994" cy="510182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DD35268-6FBE-0BCD-C050-3F804C7C5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2065454" y="0"/>
            <a:ext cx="123369" cy="3290157"/>
          </a:xfrm>
          <a:prstGeom prst="rect">
            <a:avLst/>
          </a:prstGeom>
          <a:gradFill>
            <a:gsLst>
              <a:gs pos="20000">
                <a:schemeClr val="accent3">
                  <a:alpha val="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E420B7B3-6F57-4C47-9F5E-160C7BF8EB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r="6013" b="-6"/>
          <a:stretch/>
        </p:blipFill>
        <p:spPr>
          <a:xfrm>
            <a:off x="5064246" y="5101838"/>
            <a:ext cx="2352287" cy="1756162"/>
          </a:xfrm>
          <a:prstGeom prst="rect">
            <a:avLst/>
          </a:prstGeom>
        </p:spPr>
      </p:pic>
      <p:pic>
        <p:nvPicPr>
          <p:cNvPr id="5" name="Picture 4" descr="A girl sitting on a table&#10;&#10;Description generated with high confidence">
            <a:extLst>
              <a:ext uri="{FF2B5EF4-FFF2-40B4-BE49-F238E27FC236}">
                <a16:creationId xmlns:a16="http://schemas.microsoft.com/office/drawing/2014/main" id="{B45684B7-2595-4FCE-95C3-C57C54A018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9" r="13095" b="-2"/>
          <a:stretch/>
        </p:blipFill>
        <p:spPr>
          <a:xfrm>
            <a:off x="7407542" y="5101838"/>
            <a:ext cx="2352286" cy="1756162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67A22CAB-FF5B-457B-AE89-05767D28EB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" r="5765" b="5"/>
          <a:stretch/>
        </p:blipFill>
        <p:spPr>
          <a:xfrm>
            <a:off x="9759828" y="5101838"/>
            <a:ext cx="2352286" cy="175616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3E85085-5390-83A9-2396-021E06F7C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5495" y="0"/>
            <a:ext cx="123330" cy="6858000"/>
            <a:chOff x="12068638" y="0"/>
            <a:chExt cx="123362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72D198-285A-E9EC-E1A0-31F8CF3CE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831DFC4-DDB5-2721-FD99-03D64F1BD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34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  <a:alpha val="73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499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C79918-511F-165B-1315-857963830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692" y="3827844"/>
            <a:ext cx="6764643" cy="11681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6000">
                <a:solidFill>
                  <a:srgbClr val="FFFFFE"/>
                </a:solidFill>
              </a:rPr>
              <a:t>Think-Pair-Share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53FB5-A1D0-12AC-6F5A-BC424A9B5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692" y="5088106"/>
            <a:ext cx="6764643" cy="116818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 defTabSz="914400">
              <a:buNone/>
            </a:pPr>
            <a:r>
              <a:rPr lang="en-US" sz="2400">
                <a:solidFill>
                  <a:srgbClr val="FFFFFE"/>
                </a:solidFill>
              </a:rPr>
              <a:t>Where could you train your parents or advocates? What type of event could you host to do this?</a:t>
            </a: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EBF4792E-DF83-4D24-9924-01EC30A32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8512"/>
            <a:ext cx="3951229" cy="5932172"/>
          </a:xfrm>
          <a:custGeom>
            <a:avLst/>
            <a:gdLst>
              <a:gd name="connsiteX0" fmla="*/ 986173 w 3952259"/>
              <a:gd name="connsiteY0" fmla="*/ 0 h 5932172"/>
              <a:gd name="connsiteX1" fmla="*/ 3952259 w 3952259"/>
              <a:gd name="connsiteY1" fmla="*/ 2966086 h 5932172"/>
              <a:gd name="connsiteX2" fmla="*/ 986173 w 3952259"/>
              <a:gd name="connsiteY2" fmla="*/ 5932172 h 5932172"/>
              <a:gd name="connsiteX3" fmla="*/ 104150 w 3952259"/>
              <a:gd name="connsiteY3" fmla="*/ 5798823 h 5932172"/>
              <a:gd name="connsiteX4" fmla="*/ 0 w 3952259"/>
              <a:gd name="connsiteY4" fmla="*/ 5760704 h 5932172"/>
              <a:gd name="connsiteX5" fmla="*/ 0 w 3952259"/>
              <a:gd name="connsiteY5" fmla="*/ 171469 h 5932172"/>
              <a:gd name="connsiteX6" fmla="*/ 104150 w 3952259"/>
              <a:gd name="connsiteY6" fmla="*/ 133350 h 5932172"/>
              <a:gd name="connsiteX7" fmla="*/ 986173 w 3952259"/>
              <a:gd name="connsiteY7" fmla="*/ 0 h 593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52259" h="5932172">
                <a:moveTo>
                  <a:pt x="986173" y="0"/>
                </a:moveTo>
                <a:cubicBezTo>
                  <a:pt x="2624297" y="0"/>
                  <a:pt x="3952259" y="1327962"/>
                  <a:pt x="3952259" y="2966086"/>
                </a:cubicBezTo>
                <a:cubicBezTo>
                  <a:pt x="3952259" y="4604210"/>
                  <a:pt x="2624297" y="5932172"/>
                  <a:pt x="986173" y="5932172"/>
                </a:cubicBezTo>
                <a:cubicBezTo>
                  <a:pt x="679025" y="5932172"/>
                  <a:pt x="382781" y="5885486"/>
                  <a:pt x="104150" y="5798823"/>
                </a:cubicBezTo>
                <a:lnTo>
                  <a:pt x="0" y="5760704"/>
                </a:lnTo>
                <a:lnTo>
                  <a:pt x="0" y="171469"/>
                </a:lnTo>
                <a:lnTo>
                  <a:pt x="104150" y="133350"/>
                </a:lnTo>
                <a:cubicBezTo>
                  <a:pt x="382781" y="46686"/>
                  <a:pt x="679025" y="0"/>
                  <a:pt x="9861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15837328-A57C-47AA-B520-C83F4A6BD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57120" y="0"/>
            <a:ext cx="4474582" cy="3256337"/>
          </a:xfrm>
          <a:custGeom>
            <a:avLst/>
            <a:gdLst>
              <a:gd name="connsiteX0" fmla="*/ 246861 w 4475748"/>
              <a:gd name="connsiteY0" fmla="*/ 0 h 3256337"/>
              <a:gd name="connsiteX1" fmla="*/ 4228888 w 4475748"/>
              <a:gd name="connsiteY1" fmla="*/ 0 h 3256337"/>
              <a:gd name="connsiteX2" fmla="*/ 4299885 w 4475748"/>
              <a:gd name="connsiteY2" fmla="*/ 147382 h 3256337"/>
              <a:gd name="connsiteX3" fmla="*/ 4475748 w 4475748"/>
              <a:gd name="connsiteY3" fmla="*/ 1018463 h 3256337"/>
              <a:gd name="connsiteX4" fmla="*/ 2237874 w 4475748"/>
              <a:gd name="connsiteY4" fmla="*/ 3256337 h 3256337"/>
              <a:gd name="connsiteX5" fmla="*/ 0 w 4475748"/>
              <a:gd name="connsiteY5" fmla="*/ 1018463 h 3256337"/>
              <a:gd name="connsiteX6" fmla="*/ 175863 w 4475748"/>
              <a:gd name="connsiteY6" fmla="*/ 147382 h 325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75748" h="3256337">
                <a:moveTo>
                  <a:pt x="246861" y="0"/>
                </a:moveTo>
                <a:lnTo>
                  <a:pt x="4228888" y="0"/>
                </a:lnTo>
                <a:lnTo>
                  <a:pt x="4299885" y="147382"/>
                </a:lnTo>
                <a:cubicBezTo>
                  <a:pt x="4413128" y="415117"/>
                  <a:pt x="4475748" y="709477"/>
                  <a:pt x="4475748" y="1018463"/>
                </a:cubicBezTo>
                <a:cubicBezTo>
                  <a:pt x="4475748" y="2254407"/>
                  <a:pt x="3473818" y="3256337"/>
                  <a:pt x="2237874" y="3256337"/>
                </a:cubicBezTo>
                <a:cubicBezTo>
                  <a:pt x="1001930" y="3256337"/>
                  <a:pt x="0" y="2254407"/>
                  <a:pt x="0" y="1018463"/>
                </a:cubicBezTo>
                <a:cubicBezTo>
                  <a:pt x="0" y="709477"/>
                  <a:pt x="62621" y="415117"/>
                  <a:pt x="175863" y="14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580241">
            <a:off x="-1784744" y="614427"/>
            <a:ext cx="6199926" cy="6198311"/>
          </a:xfrm>
          <a:prstGeom prst="arc">
            <a:avLst>
              <a:gd name="adj1" fmla="val 14455503"/>
              <a:gd name="adj2" fmla="val 18389131"/>
            </a:avLst>
          </a:prstGeom>
          <a:ln w="127000" cap="rnd">
            <a:solidFill>
              <a:srgbClr val="0070C0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Person with idea with solid fill">
            <a:extLst>
              <a:ext uri="{FF2B5EF4-FFF2-40B4-BE49-F238E27FC236}">
                <a16:creationId xmlns:a16="http://schemas.microsoft.com/office/drawing/2014/main" id="{B69585AF-F8D1-9D8B-B1B9-B3AA0966F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7691" y="1876659"/>
            <a:ext cx="2972955" cy="2972955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</p:spPr>
      </p:pic>
      <p:pic>
        <p:nvPicPr>
          <p:cNvPr id="6" name="Graphic 5" descr="Group brainstorm outline">
            <a:extLst>
              <a:ext uri="{FF2B5EF4-FFF2-40B4-BE49-F238E27FC236}">
                <a16:creationId xmlns:a16="http://schemas.microsoft.com/office/drawing/2014/main" id="{6C8D5C14-B258-599B-B369-C2FE25407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0716" y="134031"/>
            <a:ext cx="2487391" cy="2487391"/>
          </a:xfrm>
          <a:custGeom>
            <a:avLst/>
            <a:gdLst/>
            <a:ahLst/>
            <a:cxnLst/>
            <a:rect l="l" t="t" r="r" b="b"/>
            <a:pathLst>
              <a:path w="2487175" h="2487175">
                <a:moveTo>
                  <a:pt x="67328" y="0"/>
                </a:moveTo>
                <a:lnTo>
                  <a:pt x="2419847" y="0"/>
                </a:lnTo>
                <a:cubicBezTo>
                  <a:pt x="2457031" y="0"/>
                  <a:pt x="2487175" y="30144"/>
                  <a:pt x="2487175" y="67328"/>
                </a:cubicBezTo>
                <a:lnTo>
                  <a:pt x="2487175" y="2419847"/>
                </a:lnTo>
                <a:cubicBezTo>
                  <a:pt x="2487175" y="2457031"/>
                  <a:pt x="2457031" y="2487175"/>
                  <a:pt x="2419847" y="2487175"/>
                </a:cubicBezTo>
                <a:lnTo>
                  <a:pt x="67328" y="2487175"/>
                </a:lnTo>
                <a:cubicBezTo>
                  <a:pt x="30144" y="2487175"/>
                  <a:pt x="0" y="2457031"/>
                  <a:pt x="0" y="2419847"/>
                </a:cubicBezTo>
                <a:lnTo>
                  <a:pt x="0" y="67328"/>
                </a:lnTo>
                <a:cubicBezTo>
                  <a:pt x="0" y="30144"/>
                  <a:pt x="30144" y="0"/>
                  <a:pt x="67328" y="0"/>
                </a:cubicBezTo>
                <a:close/>
              </a:path>
            </a:pathLst>
          </a:custGeom>
        </p:spPr>
      </p:pic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8A03A6A2-7849-4179-B68F-C11DDDB23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48799" y="0"/>
            <a:ext cx="3440026" cy="3674631"/>
          </a:xfrm>
          <a:custGeom>
            <a:avLst/>
            <a:gdLst>
              <a:gd name="connsiteX0" fmla="*/ 523074 w 3440922"/>
              <a:gd name="connsiteY0" fmla="*/ 0 h 3674631"/>
              <a:gd name="connsiteX1" fmla="*/ 3440922 w 3440922"/>
              <a:gd name="connsiteY1" fmla="*/ 0 h 3674631"/>
              <a:gd name="connsiteX2" fmla="*/ 3440922 w 3440922"/>
              <a:gd name="connsiteY2" fmla="*/ 3321701 h 3674631"/>
              <a:gd name="connsiteX3" fmla="*/ 3304578 w 3440922"/>
              <a:gd name="connsiteY3" fmla="*/ 3404532 h 3674631"/>
              <a:gd name="connsiteX4" fmla="*/ 2237874 w 3440922"/>
              <a:gd name="connsiteY4" fmla="*/ 3674631 h 3674631"/>
              <a:gd name="connsiteX5" fmla="*/ 0 w 3440922"/>
              <a:gd name="connsiteY5" fmla="*/ 1436757 h 3674631"/>
              <a:gd name="connsiteX6" fmla="*/ 511022 w 3440922"/>
              <a:gd name="connsiteY6" fmla="*/ 13261 h 367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40922" h="3674631">
                <a:moveTo>
                  <a:pt x="523074" y="0"/>
                </a:moveTo>
                <a:lnTo>
                  <a:pt x="3440922" y="0"/>
                </a:lnTo>
                <a:lnTo>
                  <a:pt x="3440922" y="3321701"/>
                </a:lnTo>
                <a:lnTo>
                  <a:pt x="3304578" y="3404532"/>
                </a:lnTo>
                <a:cubicBezTo>
                  <a:pt x="2987486" y="3576786"/>
                  <a:pt x="2624107" y="3674631"/>
                  <a:pt x="2237874" y="3674631"/>
                </a:cubicBezTo>
                <a:cubicBezTo>
                  <a:pt x="1001930" y="3674631"/>
                  <a:pt x="0" y="2672701"/>
                  <a:pt x="0" y="1436757"/>
                </a:cubicBezTo>
                <a:cubicBezTo>
                  <a:pt x="0" y="896032"/>
                  <a:pt x="191776" y="400098"/>
                  <a:pt x="511022" y="132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Lecturer with solid fill">
            <a:extLst>
              <a:ext uri="{FF2B5EF4-FFF2-40B4-BE49-F238E27FC236}">
                <a16:creationId xmlns:a16="http://schemas.microsoft.com/office/drawing/2014/main" id="{5E4BF64D-A728-B811-42F6-88B1074D14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40199" y="407063"/>
            <a:ext cx="2378947" cy="2378947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260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id="{A3E221D4-709F-88B5-F28D-53B3E9E01830}"/>
              </a:ext>
            </a:extLst>
          </p:cNvPr>
          <p:cNvSpPr txBox="1"/>
          <p:nvPr/>
        </p:nvSpPr>
        <p:spPr>
          <a:xfrm>
            <a:off x="899483" y="4019881"/>
            <a:ext cx="1956547" cy="2106977"/>
          </a:xfrm>
          <a:prstGeom prst="rect">
            <a:avLst/>
          </a:prstGeom>
        </p:spPr>
        <p:txBody>
          <a:bodyPr vert="horz" wrap="square" lIns="0" tIns="33010" rIns="0" bIns="0" rtlCol="0" anchor="t">
            <a:spAutoFit/>
          </a:bodyPr>
          <a:lstStyle/>
          <a:p>
            <a:pPr marL="12065" marR="4445">
              <a:lnSpc>
                <a:spcPts val="1799"/>
              </a:lnSpc>
              <a:spcBef>
                <a:spcPts val="259"/>
              </a:spcBef>
            </a:pPr>
            <a:r>
              <a:rPr lang="en-US" sz="1400" b="1">
                <a:solidFill>
                  <a:srgbClr val="FFFFFF"/>
                </a:solidFill>
                <a:latin typeface="Nunito Sans"/>
                <a:cs typeface="NunitoSans-ExtraBold"/>
              </a:rPr>
              <a:t>Florida</a:t>
            </a:r>
            <a:r>
              <a:rPr lang="en-US" sz="1400" b="1" spc="-55">
                <a:solidFill>
                  <a:srgbClr val="FFFFFF"/>
                </a:solidFill>
                <a:latin typeface="Nunito Sans"/>
                <a:cs typeface="NunitoSans-ExtraBold"/>
              </a:rPr>
              <a:t> </a:t>
            </a:r>
            <a:r>
              <a:rPr lang="en-US" sz="1400" b="1" spc="-10">
                <a:solidFill>
                  <a:srgbClr val="FFFFFF"/>
                </a:solidFill>
                <a:latin typeface="Nunito Sans"/>
                <a:cs typeface="NunitoSans-ExtraBold"/>
              </a:rPr>
              <a:t>Tax</a:t>
            </a:r>
            <a:r>
              <a:rPr lang="en-US" sz="1400" b="1" spc="-55">
                <a:solidFill>
                  <a:srgbClr val="FFFFFF"/>
                </a:solidFill>
                <a:latin typeface="Nunito Sans"/>
                <a:cs typeface="NunitoSans-ExtraBold"/>
              </a:rPr>
              <a:t> </a:t>
            </a:r>
            <a:r>
              <a:rPr lang="en-US" sz="1400" b="1" spc="-10">
                <a:solidFill>
                  <a:srgbClr val="FFFFFF"/>
                </a:solidFill>
                <a:latin typeface="Nunito Sans"/>
                <a:cs typeface="NunitoSans-ExtraBold"/>
              </a:rPr>
              <a:t>Credit Scholarship (FTC) and The Family Empowerment Scholarship Educational Options (FES-EO) </a:t>
            </a:r>
            <a:r>
              <a:rPr lang="en-US" sz="1400" i="1" spc="-10">
                <a:solidFill>
                  <a:srgbClr val="FFFFFF"/>
                </a:solidFill>
                <a:latin typeface="Nunito Sans"/>
                <a:cs typeface="NunitoSans-ExtraBold"/>
              </a:rPr>
              <a:t>Scholarships</a:t>
            </a:r>
            <a:r>
              <a:rPr lang="en-US" sz="1400" b="1" i="1" spc="-10">
                <a:solidFill>
                  <a:srgbClr val="FFFFFF"/>
                </a:solidFill>
                <a:latin typeface="Nunito Sans"/>
                <a:cs typeface="NunitoSans-ExtraBold"/>
              </a:rPr>
              <a:t> </a:t>
            </a:r>
            <a:r>
              <a:rPr lang="en-US" sz="1400" i="1" spc="-25">
                <a:solidFill>
                  <a:srgbClr val="FFFFFF"/>
                </a:solidFill>
                <a:latin typeface="Nunito Sans"/>
                <a:cs typeface="NunitoSans-ExtraBold"/>
              </a:rPr>
              <a:t>for</a:t>
            </a:r>
            <a:r>
              <a:rPr lang="en-US" sz="1400" i="1" spc="-25">
                <a:solidFill>
                  <a:srgbClr val="FFFFFF"/>
                </a:solidFill>
                <a:latin typeface="Nunito Sans"/>
                <a:cs typeface="Nunito Sans"/>
              </a:rPr>
              <a:t> private school and  public school transportation </a:t>
            </a: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CFE56CB8-2EEC-BFE0-A2E4-3F933A2D89B3}"/>
              </a:ext>
            </a:extLst>
          </p:cNvPr>
          <p:cNvSpPr txBox="1"/>
          <p:nvPr/>
        </p:nvSpPr>
        <p:spPr>
          <a:xfrm>
            <a:off x="4636638" y="4076837"/>
            <a:ext cx="1950248" cy="1652586"/>
          </a:xfrm>
          <a:prstGeom prst="rect">
            <a:avLst/>
          </a:prstGeom>
        </p:spPr>
        <p:txBody>
          <a:bodyPr vert="horz" wrap="square" lIns="0" tIns="33010" rIns="0" bIns="0" rtlCol="0" anchor="t">
            <a:spAutoFit/>
          </a:bodyPr>
          <a:lstStyle/>
          <a:p>
            <a:pPr marL="12065" marR="4445">
              <a:lnSpc>
                <a:spcPts val="1799"/>
              </a:lnSpc>
              <a:spcBef>
                <a:spcPts val="259"/>
              </a:spcBef>
            </a:pPr>
            <a:r>
              <a:rPr sz="1600" b="1">
                <a:solidFill>
                  <a:srgbClr val="FFFFFF"/>
                </a:solidFill>
                <a:latin typeface="Nunito Sans"/>
                <a:cs typeface="NunitoSans-ExtraBold"/>
              </a:rPr>
              <a:t>The</a:t>
            </a:r>
            <a:r>
              <a:rPr sz="1600" b="1" spc="-30">
                <a:solidFill>
                  <a:srgbClr val="FFFFFF"/>
                </a:solidFill>
                <a:latin typeface="Nunito Sans"/>
                <a:cs typeface="NunitoSans-ExtraBold"/>
              </a:rPr>
              <a:t> </a:t>
            </a:r>
            <a:r>
              <a:rPr sz="1600" b="1">
                <a:solidFill>
                  <a:srgbClr val="FFFFFF"/>
                </a:solidFill>
                <a:latin typeface="Nunito Sans"/>
                <a:cs typeface="NunitoSans-ExtraBold"/>
              </a:rPr>
              <a:t>Family</a:t>
            </a:r>
            <a:r>
              <a:rPr sz="1600" b="1" spc="-30">
                <a:solidFill>
                  <a:srgbClr val="FFFFFF"/>
                </a:solidFill>
                <a:latin typeface="Nunito Sans"/>
                <a:cs typeface="NunitoSans-ExtraBold"/>
              </a:rPr>
              <a:t> </a:t>
            </a:r>
            <a:r>
              <a:rPr sz="1600" b="1" spc="-10">
                <a:solidFill>
                  <a:srgbClr val="FFFFFF"/>
                </a:solidFill>
                <a:latin typeface="Nunito Sans"/>
                <a:cs typeface="NunitoSans-ExtraBold"/>
              </a:rPr>
              <a:t>Empowerment </a:t>
            </a:r>
            <a:r>
              <a:rPr sz="1600" b="1">
                <a:solidFill>
                  <a:srgbClr val="FFFFFF"/>
                </a:solidFill>
                <a:latin typeface="Nunito Sans"/>
                <a:cs typeface="NunitoSans-ExtraBold"/>
              </a:rPr>
              <a:t>Scholarship</a:t>
            </a:r>
            <a:r>
              <a:rPr lang="en-US" sz="1600" b="1">
                <a:solidFill>
                  <a:srgbClr val="FFFFFF"/>
                </a:solidFill>
                <a:latin typeface="Nunito Sans"/>
                <a:cs typeface="NunitoSans-ExtraBold"/>
              </a:rPr>
              <a:t> Unique Abilities </a:t>
            </a:r>
            <a:r>
              <a:rPr sz="1600" b="1">
                <a:solidFill>
                  <a:srgbClr val="FFFFFF"/>
                </a:solidFill>
                <a:latin typeface="Nunito Sans"/>
                <a:cs typeface="NunitoSans-ExtraBold"/>
              </a:rPr>
              <a:t>(</a:t>
            </a:r>
            <a:r>
              <a:rPr lang="en-US" sz="1600" b="1">
                <a:solidFill>
                  <a:srgbClr val="FFFFFF"/>
                </a:solidFill>
                <a:latin typeface="Nunito Sans"/>
                <a:cs typeface="NunitoSans-ExtraBold"/>
              </a:rPr>
              <a:t>FES-UA</a:t>
            </a:r>
            <a:r>
              <a:rPr lang="en-US" sz="1600" b="1" spc="-65">
                <a:solidFill>
                  <a:srgbClr val="FFFFFF"/>
                </a:solidFill>
                <a:latin typeface="Nunito Sans"/>
                <a:cs typeface="NunitoSans-ExtraBold"/>
              </a:rPr>
              <a:t> </a:t>
            </a:r>
            <a:r>
              <a:rPr lang="en-US" sz="1600" b="1">
                <a:solidFill>
                  <a:srgbClr val="FFFFFF"/>
                </a:solidFill>
                <a:latin typeface="Nunito Sans"/>
                <a:cs typeface="NunitoSans-ExtraBold"/>
              </a:rPr>
              <a:t>)</a:t>
            </a:r>
            <a:r>
              <a:rPr lang="en-US" sz="1600" b="1" spc="-60">
                <a:solidFill>
                  <a:srgbClr val="FFFFFF"/>
                </a:solidFill>
                <a:latin typeface="Nunito Sans"/>
                <a:cs typeface="NunitoSans-ExtraBold"/>
              </a:rPr>
              <a:t> </a:t>
            </a:r>
            <a:r>
              <a:rPr lang="en-US" sz="1600" spc="-25">
                <a:solidFill>
                  <a:srgbClr val="FFFFFF"/>
                </a:solidFill>
                <a:latin typeface="Nunito Sans"/>
                <a:cs typeface="Nunito Sans"/>
              </a:rPr>
              <a:t>for s</a:t>
            </a:r>
            <a:r>
              <a:rPr lang="en-US" sz="1600">
                <a:solidFill>
                  <a:srgbClr val="FFFFFF"/>
                </a:solidFill>
                <a:latin typeface="Nunito Sans"/>
                <a:cs typeface="Nunito Sans"/>
              </a:rPr>
              <a:t>tudents</a:t>
            </a:r>
            <a:r>
              <a:rPr sz="1600" spc="-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600">
                <a:solidFill>
                  <a:srgbClr val="FFFFFF"/>
                </a:solidFill>
                <a:latin typeface="Nunito Sans"/>
                <a:cs typeface="Nunito Sans"/>
              </a:rPr>
              <a:t>with </a:t>
            </a:r>
            <a:r>
              <a:rPr sz="1600" spc="-10">
                <a:solidFill>
                  <a:srgbClr val="FFFFFF"/>
                </a:solidFill>
                <a:latin typeface="Nunito Sans"/>
                <a:cs typeface="Nunito Sans"/>
              </a:rPr>
              <a:t>unique </a:t>
            </a:r>
            <a:r>
              <a:rPr sz="1600">
                <a:solidFill>
                  <a:srgbClr val="FFFFFF"/>
                </a:solidFill>
                <a:latin typeface="Nunito Sans"/>
                <a:cs typeface="Nunito Sans"/>
              </a:rPr>
              <a:t>abilities</a:t>
            </a:r>
            <a:r>
              <a:rPr sz="1600" spc="-3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600">
                <a:solidFill>
                  <a:srgbClr val="FFFFFF"/>
                </a:solidFill>
                <a:latin typeface="Nunito Sans"/>
                <a:cs typeface="Nunito Sans"/>
              </a:rPr>
              <a:t>(formerly</a:t>
            </a:r>
            <a:r>
              <a:rPr sz="1600" spc="-20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600" spc="-10">
                <a:solidFill>
                  <a:srgbClr val="FFFFFF"/>
                </a:solidFill>
                <a:latin typeface="Nunito Sans"/>
                <a:cs typeface="Nunito Sans"/>
              </a:rPr>
              <a:t>Gardiner)</a:t>
            </a:r>
            <a:endParaRPr lang="en-US" sz="1600">
              <a:latin typeface="Nunito Sans"/>
              <a:cs typeface="Nunito Sans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1AC9CE61-965C-2C47-764E-464469AF1966}"/>
              </a:ext>
            </a:extLst>
          </p:cNvPr>
          <p:cNvSpPr txBox="1"/>
          <p:nvPr/>
        </p:nvSpPr>
        <p:spPr>
          <a:xfrm>
            <a:off x="7131276" y="4076838"/>
            <a:ext cx="1769488" cy="1421813"/>
          </a:xfrm>
          <a:prstGeom prst="rect">
            <a:avLst/>
          </a:prstGeom>
        </p:spPr>
        <p:txBody>
          <a:bodyPr vert="horz" wrap="square" lIns="0" tIns="33010" rIns="0" bIns="0" rtlCol="0" anchor="t">
            <a:spAutoFit/>
          </a:bodyPr>
          <a:lstStyle/>
          <a:p>
            <a:pPr marL="12065" marR="4445">
              <a:lnSpc>
                <a:spcPts val="1799"/>
              </a:lnSpc>
              <a:spcBef>
                <a:spcPts val="259"/>
              </a:spcBef>
            </a:pPr>
            <a:r>
              <a:rPr sz="1600" b="1">
                <a:solidFill>
                  <a:srgbClr val="FFFFFF"/>
                </a:solidFill>
                <a:latin typeface="Nunito Sans"/>
                <a:cs typeface="NunitoSans-ExtraBold"/>
              </a:rPr>
              <a:t>The Hope </a:t>
            </a:r>
            <a:r>
              <a:rPr sz="1600" b="1" spc="-10">
                <a:solidFill>
                  <a:srgbClr val="FFFFFF"/>
                </a:solidFill>
                <a:latin typeface="Nunito Sans"/>
                <a:cs typeface="NunitoSans-ExtraBold"/>
              </a:rPr>
              <a:t>Scholarship </a:t>
            </a:r>
            <a:r>
              <a:rPr sz="1600">
                <a:solidFill>
                  <a:srgbClr val="FFFFFF"/>
                </a:solidFill>
                <a:latin typeface="Nunito Sans"/>
                <a:cs typeface="Nunito Sans"/>
              </a:rPr>
              <a:t>for</a:t>
            </a:r>
            <a:r>
              <a:rPr sz="1600" spc="-2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600">
                <a:solidFill>
                  <a:srgbClr val="FFFFFF"/>
                </a:solidFill>
                <a:latin typeface="Nunito Sans"/>
                <a:cs typeface="Nunito Sans"/>
              </a:rPr>
              <a:t>public</a:t>
            </a:r>
            <a:r>
              <a:rPr sz="1600" spc="-10">
                <a:solidFill>
                  <a:srgbClr val="FFFFFF"/>
                </a:solidFill>
                <a:latin typeface="Nunito Sans"/>
                <a:cs typeface="Nunito Sans"/>
              </a:rPr>
              <a:t> school </a:t>
            </a:r>
            <a:r>
              <a:rPr sz="1600">
                <a:solidFill>
                  <a:srgbClr val="FFFFFF"/>
                </a:solidFill>
                <a:latin typeface="Nunito Sans"/>
                <a:cs typeface="Nunito Sans"/>
              </a:rPr>
              <a:t>students</a:t>
            </a:r>
            <a:r>
              <a:rPr sz="1600" spc="-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600">
                <a:solidFill>
                  <a:srgbClr val="FFFFFF"/>
                </a:solidFill>
                <a:latin typeface="Nunito Sans"/>
                <a:cs typeface="Nunito Sans"/>
              </a:rPr>
              <a:t>who</a:t>
            </a:r>
            <a:r>
              <a:rPr sz="1600" spc="-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600" spc="-25">
                <a:solidFill>
                  <a:srgbClr val="FFFFFF"/>
                </a:solidFill>
                <a:latin typeface="Nunito Sans"/>
                <a:cs typeface="Nunito Sans"/>
              </a:rPr>
              <a:t>are </a:t>
            </a:r>
            <a:r>
              <a:rPr sz="1600">
                <a:solidFill>
                  <a:srgbClr val="FFFFFF"/>
                </a:solidFill>
                <a:latin typeface="Nunito Sans"/>
                <a:cs typeface="Nunito Sans"/>
              </a:rPr>
              <a:t>bullied or victims </a:t>
            </a:r>
            <a:r>
              <a:rPr sz="1600" spc="-25">
                <a:solidFill>
                  <a:srgbClr val="FFFFFF"/>
                </a:solidFill>
                <a:latin typeface="Nunito Sans"/>
                <a:cs typeface="Nunito Sans"/>
              </a:rPr>
              <a:t>of </a:t>
            </a:r>
            <a:r>
              <a:rPr sz="1600" spc="-10">
                <a:solidFill>
                  <a:srgbClr val="FFFFFF"/>
                </a:solidFill>
                <a:latin typeface="Nunito Sans"/>
                <a:cs typeface="Nunito Sans"/>
              </a:rPr>
              <a:t>violence</a:t>
            </a:r>
            <a:endParaRPr lang="en-US" sz="1600">
              <a:latin typeface="Nunito Sans"/>
              <a:cs typeface="Nunito Sans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B5249892-CD09-B508-4077-EB14497DF660}"/>
              </a:ext>
            </a:extLst>
          </p:cNvPr>
          <p:cNvSpPr txBox="1"/>
          <p:nvPr/>
        </p:nvSpPr>
        <p:spPr>
          <a:xfrm>
            <a:off x="9489192" y="4035393"/>
            <a:ext cx="2399963" cy="1645312"/>
          </a:xfrm>
          <a:prstGeom prst="rect">
            <a:avLst/>
          </a:prstGeom>
        </p:spPr>
        <p:txBody>
          <a:bodyPr vert="horz" wrap="square" lIns="0" tIns="33010" rIns="0" bIns="0" rtlCol="0" anchor="t">
            <a:spAutoFit/>
          </a:bodyPr>
          <a:lstStyle/>
          <a:p>
            <a:pPr marL="12065" marR="4445">
              <a:lnSpc>
                <a:spcPts val="1799"/>
              </a:lnSpc>
              <a:spcBef>
                <a:spcPts val="259"/>
              </a:spcBef>
            </a:pPr>
            <a:r>
              <a:rPr sz="1400" b="1">
                <a:solidFill>
                  <a:srgbClr val="FFFFFF"/>
                </a:solidFill>
                <a:latin typeface="Nunito Sans"/>
                <a:cs typeface="NunitoSans-ExtraBold"/>
              </a:rPr>
              <a:t>The</a:t>
            </a:r>
            <a:r>
              <a:rPr sz="1400" b="1" spc="-15">
                <a:solidFill>
                  <a:srgbClr val="FFFFFF"/>
                </a:solidFill>
                <a:latin typeface="Nunito Sans"/>
                <a:cs typeface="NunitoSans-ExtraBold"/>
              </a:rPr>
              <a:t> </a:t>
            </a:r>
            <a:r>
              <a:rPr lang="en-US" sz="1400" b="1" spc="-15">
                <a:solidFill>
                  <a:srgbClr val="FFFFFF"/>
                </a:solidFill>
                <a:latin typeface="Nunito Sans"/>
                <a:cs typeface="NunitoSans-ExtraBold"/>
              </a:rPr>
              <a:t>New Worlds </a:t>
            </a:r>
            <a:r>
              <a:rPr sz="1400" b="1" spc="-10">
                <a:solidFill>
                  <a:srgbClr val="FFFFFF"/>
                </a:solidFill>
                <a:latin typeface="Nunito Sans"/>
                <a:cs typeface="NunitoSans-ExtraBold"/>
              </a:rPr>
              <a:t>Scholarship </a:t>
            </a:r>
            <a:r>
              <a:rPr sz="1400" b="1">
                <a:solidFill>
                  <a:srgbClr val="FFFFFF"/>
                </a:solidFill>
                <a:latin typeface="Nunito Sans"/>
                <a:cs typeface="NunitoSans-ExtraBold"/>
              </a:rPr>
              <a:t>Accounts</a:t>
            </a:r>
            <a:r>
              <a:rPr sz="1400" b="1" spc="-85">
                <a:solidFill>
                  <a:srgbClr val="FFFFFF"/>
                </a:solidFill>
                <a:latin typeface="Nunito Sans"/>
                <a:cs typeface="NunitoSans-ExtraBold"/>
              </a:rPr>
              <a:t> </a:t>
            </a:r>
            <a:r>
              <a:rPr sz="1400">
                <a:solidFill>
                  <a:srgbClr val="FFFFFF"/>
                </a:solidFill>
                <a:latin typeface="Nunito Sans"/>
                <a:cs typeface="Nunito Sans"/>
              </a:rPr>
              <a:t>for</a:t>
            </a:r>
            <a:r>
              <a:rPr sz="1400" spc="-3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400" spc="-10">
                <a:solidFill>
                  <a:srgbClr val="FFFFFF"/>
                </a:solidFill>
                <a:latin typeface="Nunito Sans"/>
                <a:cs typeface="Nunito Sans"/>
              </a:rPr>
              <a:t>public </a:t>
            </a:r>
            <a:r>
              <a:rPr sz="1400">
                <a:solidFill>
                  <a:srgbClr val="FFFFFF"/>
                </a:solidFill>
                <a:latin typeface="Nunito Sans"/>
                <a:cs typeface="Nunito Sans"/>
              </a:rPr>
              <a:t>school</a:t>
            </a:r>
            <a:r>
              <a:rPr sz="1400" spc="-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400">
                <a:solidFill>
                  <a:srgbClr val="FFFFFF"/>
                </a:solidFill>
                <a:latin typeface="Nunito Sans"/>
                <a:cs typeface="Nunito Sans"/>
              </a:rPr>
              <a:t>students</a:t>
            </a:r>
            <a:r>
              <a:rPr sz="1400" spc="-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400">
                <a:solidFill>
                  <a:srgbClr val="FFFFFF"/>
                </a:solidFill>
                <a:latin typeface="Nunito Sans"/>
                <a:cs typeface="Nunito Sans"/>
              </a:rPr>
              <a:t>in </a:t>
            </a:r>
            <a:r>
              <a:rPr lang="en-US" sz="1400">
                <a:solidFill>
                  <a:srgbClr val="FFFFFF"/>
                </a:solidFill>
                <a:latin typeface="Nunito Sans"/>
                <a:cs typeface="Nunito Sans"/>
              </a:rPr>
              <a:t>kindergarten</a:t>
            </a:r>
            <a:r>
              <a:rPr lang="en-US" sz="1400" spc="-10">
                <a:solidFill>
                  <a:srgbClr val="FFFFFF"/>
                </a:solidFill>
                <a:latin typeface="Nunito Sans"/>
                <a:cs typeface="Nunito Sans"/>
              </a:rPr>
              <a:t> </a:t>
            </a:r>
            <a:r>
              <a:rPr sz="1400">
                <a:solidFill>
                  <a:srgbClr val="FFFFFF"/>
                </a:solidFill>
                <a:latin typeface="Nunito Sans"/>
                <a:cs typeface="Nunito Sans"/>
              </a:rPr>
              <a:t>through</a:t>
            </a:r>
            <a:r>
              <a:rPr sz="1400" spc="-2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400">
                <a:solidFill>
                  <a:srgbClr val="FFFFFF"/>
                </a:solidFill>
                <a:latin typeface="Nunito Sans"/>
                <a:cs typeface="Nunito Sans"/>
              </a:rPr>
              <a:t>fifth</a:t>
            </a:r>
            <a:r>
              <a:rPr sz="1400" spc="-2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400">
                <a:solidFill>
                  <a:srgbClr val="FFFFFF"/>
                </a:solidFill>
                <a:latin typeface="Nunito Sans"/>
                <a:cs typeface="Nunito Sans"/>
              </a:rPr>
              <a:t>grade</a:t>
            </a:r>
            <a:r>
              <a:rPr sz="1400" spc="-25">
                <a:solidFill>
                  <a:srgbClr val="FFFFFF"/>
                </a:solidFill>
                <a:latin typeface="Nunito Sans"/>
                <a:cs typeface="Nunito Sans"/>
              </a:rPr>
              <a:t> who </a:t>
            </a:r>
            <a:r>
              <a:rPr sz="1400">
                <a:solidFill>
                  <a:srgbClr val="FFFFFF"/>
                </a:solidFill>
                <a:latin typeface="Nunito Sans"/>
                <a:cs typeface="Nunito Sans"/>
              </a:rPr>
              <a:t>struggle</a:t>
            </a:r>
            <a:r>
              <a:rPr sz="1400" spc="-10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400">
                <a:solidFill>
                  <a:srgbClr val="FFFFFF"/>
                </a:solidFill>
                <a:latin typeface="Nunito Sans"/>
                <a:cs typeface="Nunito Sans"/>
              </a:rPr>
              <a:t>with</a:t>
            </a:r>
            <a:r>
              <a:rPr sz="1400" spc="-10">
                <a:solidFill>
                  <a:srgbClr val="FFFFFF"/>
                </a:solidFill>
                <a:latin typeface="Nunito Sans"/>
                <a:cs typeface="Nunito Sans"/>
              </a:rPr>
              <a:t> reading</a:t>
            </a:r>
            <a:r>
              <a:rPr lang="en-US" sz="1400" spc="-10">
                <a:solidFill>
                  <a:srgbClr val="FFFFFF"/>
                </a:solidFill>
                <a:latin typeface="Nunito Sans"/>
                <a:cs typeface="Nunito Sans"/>
              </a:rPr>
              <a:t> or math.</a:t>
            </a:r>
            <a:endParaRPr lang="en-US" sz="1400">
              <a:latin typeface="Nunito Sans"/>
              <a:cs typeface="Nunito Sans"/>
            </a:endParaRPr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A83E34F0-6BB0-AC3A-F902-B54AF4B3E38A}"/>
              </a:ext>
            </a:extLst>
          </p:cNvPr>
          <p:cNvSpPr/>
          <p:nvPr/>
        </p:nvSpPr>
        <p:spPr>
          <a:xfrm>
            <a:off x="4358856" y="4173545"/>
            <a:ext cx="0" cy="1298237"/>
          </a:xfrm>
          <a:custGeom>
            <a:avLst/>
            <a:gdLst/>
            <a:ahLst/>
            <a:cxnLst/>
            <a:rect l="l" t="t" r="r" b="b"/>
            <a:pathLst>
              <a:path h="1298575">
                <a:moveTo>
                  <a:pt x="0" y="0"/>
                </a:moveTo>
                <a:lnTo>
                  <a:pt x="0" y="129844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8" name="object 23">
            <a:extLst>
              <a:ext uri="{FF2B5EF4-FFF2-40B4-BE49-F238E27FC236}">
                <a16:creationId xmlns:a16="http://schemas.microsoft.com/office/drawing/2014/main" id="{65372094-CDA0-16E5-3855-0DF71ECCCDA3}"/>
              </a:ext>
            </a:extLst>
          </p:cNvPr>
          <p:cNvSpPr txBox="1"/>
          <p:nvPr/>
        </p:nvSpPr>
        <p:spPr>
          <a:xfrm>
            <a:off x="953097" y="1682513"/>
            <a:ext cx="10225916" cy="2048611"/>
          </a:xfrm>
          <a:prstGeom prst="rect">
            <a:avLst/>
          </a:prstGeom>
        </p:spPr>
        <p:txBody>
          <a:bodyPr vert="horz" wrap="square" lIns="0" tIns="12697" rIns="0" bIns="0" rtlCol="0" anchor="t">
            <a:spAutoFit/>
          </a:bodyPr>
          <a:lstStyle/>
          <a:p>
            <a:pPr marL="19685" marR="126365">
              <a:spcBef>
                <a:spcPts val="100"/>
              </a:spcBef>
            </a:pP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Step</a:t>
            </a:r>
            <a:r>
              <a:rPr sz="1950" spc="-2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Up</a:t>
            </a:r>
            <a:r>
              <a:rPr sz="1950" spc="-10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For</a:t>
            </a:r>
            <a:r>
              <a:rPr sz="1950" spc="-10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Students</a:t>
            </a:r>
            <a:r>
              <a:rPr sz="1950" spc="-1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empowers</a:t>
            </a:r>
            <a:r>
              <a:rPr sz="1950" spc="-10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families</a:t>
            </a:r>
            <a:r>
              <a:rPr sz="1950" spc="-10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to</a:t>
            </a:r>
            <a:r>
              <a:rPr sz="1950" spc="-1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pursue</a:t>
            </a:r>
            <a:r>
              <a:rPr sz="1950" spc="-10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and</a:t>
            </a:r>
            <a:r>
              <a:rPr sz="1950" spc="-10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engage</a:t>
            </a:r>
            <a:r>
              <a:rPr sz="1950" spc="-1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in</a:t>
            </a:r>
            <a:r>
              <a:rPr sz="1950" spc="-10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the</a:t>
            </a:r>
            <a:r>
              <a:rPr sz="1950" spc="-10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most</a:t>
            </a:r>
            <a:r>
              <a:rPr sz="1950" spc="-10">
                <a:solidFill>
                  <a:srgbClr val="FFFFFF"/>
                </a:solidFill>
                <a:latin typeface="Nunito Sans"/>
                <a:cs typeface="Nunito Sans"/>
              </a:rPr>
              <a:t> appropriate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learning</a:t>
            </a:r>
            <a:r>
              <a:rPr sz="1950" spc="-30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options</a:t>
            </a:r>
            <a:r>
              <a:rPr sz="1950" spc="-1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for</a:t>
            </a:r>
            <a:r>
              <a:rPr sz="1950" spc="-1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their</a:t>
            </a:r>
            <a:r>
              <a:rPr sz="1950" spc="-20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children,</a:t>
            </a:r>
            <a:r>
              <a:rPr sz="1950" spc="-1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with</a:t>
            </a:r>
            <a:r>
              <a:rPr sz="1950" spc="-1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an</a:t>
            </a:r>
            <a:r>
              <a:rPr sz="1950" spc="-20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emphasis</a:t>
            </a:r>
            <a:r>
              <a:rPr sz="1950" spc="-1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on</a:t>
            </a:r>
            <a:r>
              <a:rPr sz="1950" spc="-1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families</a:t>
            </a:r>
            <a:r>
              <a:rPr sz="1950" spc="-20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who</a:t>
            </a:r>
            <a:r>
              <a:rPr sz="1950" spc="-1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lack</a:t>
            </a:r>
            <a:r>
              <a:rPr sz="1950" spc="-1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the</a:t>
            </a:r>
            <a:r>
              <a:rPr sz="1950" spc="-1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 spc="-10">
                <a:solidFill>
                  <a:srgbClr val="FFFFFF"/>
                </a:solidFill>
                <a:latin typeface="Nunito Sans"/>
                <a:cs typeface="Nunito Sans"/>
              </a:rPr>
              <a:t>information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and</a:t>
            </a:r>
            <a:r>
              <a:rPr sz="1950" spc="-30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financial</a:t>
            </a:r>
            <a:r>
              <a:rPr sz="1950" spc="-20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resources</a:t>
            </a:r>
            <a:r>
              <a:rPr sz="1950" spc="-1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to</a:t>
            </a:r>
            <a:r>
              <a:rPr sz="1950" spc="-20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access</a:t>
            </a:r>
            <a:r>
              <a:rPr sz="1950" spc="-1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these</a:t>
            </a:r>
            <a:r>
              <a:rPr sz="1950" spc="-20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options.</a:t>
            </a:r>
            <a:r>
              <a:rPr sz="1950" spc="-1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By</a:t>
            </a:r>
            <a:r>
              <a:rPr sz="1950" spc="-20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pursuing</a:t>
            </a:r>
            <a:r>
              <a:rPr sz="1950" spc="-1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this</a:t>
            </a:r>
            <a:r>
              <a:rPr sz="1950" spc="-20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mission,</a:t>
            </a:r>
            <a:r>
              <a:rPr sz="1950" spc="-1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we</a:t>
            </a:r>
            <a:r>
              <a:rPr sz="1950" spc="-20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help</a:t>
            </a:r>
            <a:r>
              <a:rPr sz="1950" spc="-1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 spc="-10">
                <a:solidFill>
                  <a:srgbClr val="FFFFFF"/>
                </a:solidFill>
                <a:latin typeface="Nunito Sans"/>
                <a:cs typeface="Nunito Sans"/>
              </a:rPr>
              <a:t>public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education</a:t>
            </a:r>
            <a:r>
              <a:rPr sz="1950" spc="-1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fulfill</a:t>
            </a:r>
            <a:r>
              <a:rPr sz="1950" spc="-10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the</a:t>
            </a:r>
            <a:r>
              <a:rPr sz="1950" spc="-1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promise</a:t>
            </a:r>
            <a:r>
              <a:rPr sz="1950" spc="-10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of</a:t>
            </a:r>
            <a:r>
              <a:rPr sz="1950" spc="-1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 Sans"/>
              </a:rPr>
              <a:t>equal</a:t>
            </a:r>
            <a:r>
              <a:rPr sz="1950" spc="-10">
                <a:solidFill>
                  <a:srgbClr val="FFFFFF"/>
                </a:solidFill>
                <a:latin typeface="Nunito Sans"/>
                <a:cs typeface="Nunito Sans"/>
              </a:rPr>
              <a:t> opportunity.</a:t>
            </a:r>
            <a:endParaRPr lang="en-US" sz="1950">
              <a:latin typeface="Nunito Sans"/>
              <a:cs typeface="Nunito Sans"/>
            </a:endParaRPr>
          </a:p>
          <a:p>
            <a:pPr marL="12065" marR="4445">
              <a:spcBef>
                <a:spcPts val="1530"/>
              </a:spcBef>
            </a:pPr>
            <a:r>
              <a:rPr sz="1950">
                <a:solidFill>
                  <a:srgbClr val="FFFFFF"/>
                </a:solidFill>
                <a:latin typeface="Nunito Sans"/>
                <a:cs typeface="NunitoSans-ExtraBold"/>
              </a:rPr>
              <a:t>Step</a:t>
            </a:r>
            <a:r>
              <a:rPr sz="1950" spc="-25">
                <a:solidFill>
                  <a:srgbClr val="FFFFFF"/>
                </a:solidFill>
                <a:latin typeface="Nunito Sans"/>
                <a:cs typeface="NunitoSans-ExtraBold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Sans-ExtraBold"/>
              </a:rPr>
              <a:t>Up</a:t>
            </a:r>
            <a:r>
              <a:rPr sz="1950" spc="-20">
                <a:solidFill>
                  <a:srgbClr val="FFFFFF"/>
                </a:solidFill>
                <a:latin typeface="Nunito Sans"/>
                <a:cs typeface="NunitoSans-ExtraBold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Sans-ExtraBold"/>
              </a:rPr>
              <a:t>For</a:t>
            </a:r>
            <a:r>
              <a:rPr sz="1950" spc="-20">
                <a:solidFill>
                  <a:srgbClr val="FFFFFF"/>
                </a:solidFill>
                <a:latin typeface="Nunito Sans"/>
                <a:cs typeface="NunitoSans-ExtraBold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Sans-ExtraBold"/>
              </a:rPr>
              <a:t>Students</a:t>
            </a:r>
            <a:r>
              <a:rPr sz="1950" spc="-20">
                <a:solidFill>
                  <a:srgbClr val="FFFFFF"/>
                </a:solidFill>
                <a:latin typeface="Nunito Sans"/>
                <a:cs typeface="NunitoSans-ExtraBold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Sans-ExtraBold"/>
              </a:rPr>
              <a:t>is</a:t>
            </a:r>
            <a:r>
              <a:rPr sz="1950" spc="-25">
                <a:solidFill>
                  <a:srgbClr val="FFFFFF"/>
                </a:solidFill>
                <a:latin typeface="Nunito Sans"/>
                <a:cs typeface="NunitoSans-ExtraBold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Sans-ExtraBold"/>
              </a:rPr>
              <a:t>a</a:t>
            </a:r>
            <a:r>
              <a:rPr sz="1950" spc="-20">
                <a:solidFill>
                  <a:srgbClr val="FFFFFF"/>
                </a:solidFill>
                <a:latin typeface="Nunito Sans"/>
                <a:cs typeface="NunitoSans-ExtraBold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Sans-ExtraBold"/>
              </a:rPr>
              <a:t>state-approved</a:t>
            </a:r>
            <a:r>
              <a:rPr sz="1950" spc="-20">
                <a:solidFill>
                  <a:srgbClr val="FFFFFF"/>
                </a:solidFill>
                <a:latin typeface="Nunito Sans"/>
                <a:cs typeface="NunitoSans-ExtraBold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Sans-ExtraBold"/>
              </a:rPr>
              <a:t>nonprofit</a:t>
            </a:r>
            <a:r>
              <a:rPr sz="1950" spc="-20">
                <a:solidFill>
                  <a:srgbClr val="FFFFFF"/>
                </a:solidFill>
                <a:latin typeface="Nunito Sans"/>
                <a:cs typeface="NunitoSans-ExtraBold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Sans-ExtraBold"/>
              </a:rPr>
              <a:t>scholarship</a:t>
            </a:r>
            <a:r>
              <a:rPr sz="1950" spc="-20">
                <a:solidFill>
                  <a:srgbClr val="FFFFFF"/>
                </a:solidFill>
                <a:latin typeface="Nunito Sans"/>
                <a:cs typeface="NunitoSans-ExtraBold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Sans-ExtraBold"/>
              </a:rPr>
              <a:t>funding</a:t>
            </a:r>
            <a:r>
              <a:rPr sz="1950" spc="-25">
                <a:solidFill>
                  <a:srgbClr val="FFFFFF"/>
                </a:solidFill>
                <a:latin typeface="Nunito Sans"/>
                <a:cs typeface="NunitoSans-ExtraBold"/>
              </a:rPr>
              <a:t> </a:t>
            </a:r>
            <a:r>
              <a:rPr sz="1950" spc="-10">
                <a:solidFill>
                  <a:srgbClr val="FFFFFF"/>
                </a:solidFill>
                <a:latin typeface="Nunito Sans"/>
                <a:cs typeface="NunitoSans-ExtraBold"/>
              </a:rPr>
              <a:t>organization </a:t>
            </a:r>
            <a:r>
              <a:rPr sz="1950">
                <a:solidFill>
                  <a:srgbClr val="FFFFFF"/>
                </a:solidFill>
                <a:latin typeface="Nunito Sans"/>
                <a:cs typeface="NunitoSans-ExtraBold"/>
              </a:rPr>
              <a:t>that</a:t>
            </a:r>
            <a:r>
              <a:rPr sz="1950" spc="-25">
                <a:solidFill>
                  <a:srgbClr val="FFFFFF"/>
                </a:solidFill>
                <a:latin typeface="Nunito Sans"/>
                <a:cs typeface="NunitoSans-ExtraBold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Sans-ExtraBold"/>
              </a:rPr>
              <a:t>helps</a:t>
            </a:r>
            <a:r>
              <a:rPr sz="1950" spc="-15">
                <a:solidFill>
                  <a:srgbClr val="FFFFFF"/>
                </a:solidFill>
                <a:latin typeface="Nunito Sans"/>
                <a:cs typeface="NunitoSans-ExtraBold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Sans-ExtraBold"/>
              </a:rPr>
              <a:t>administer</a:t>
            </a:r>
            <a:r>
              <a:rPr lang="en-US" sz="1950" spc="-15">
                <a:solidFill>
                  <a:srgbClr val="FFFFFF"/>
                </a:solidFill>
                <a:latin typeface="Nunito Sans"/>
                <a:cs typeface="NunitoSans-ExtraBold"/>
              </a:rPr>
              <a:t> several</a:t>
            </a:r>
            <a:r>
              <a:rPr lang="en-US" sz="1950">
                <a:solidFill>
                  <a:srgbClr val="FFFFFF"/>
                </a:solidFill>
                <a:latin typeface="Nunito Sans"/>
                <a:cs typeface="NunitoSans-ExtraBold"/>
              </a:rPr>
              <a:t> </a:t>
            </a:r>
            <a:r>
              <a:rPr sz="1950">
                <a:solidFill>
                  <a:srgbClr val="FFFFFF"/>
                </a:solidFill>
                <a:latin typeface="Nunito Sans"/>
                <a:cs typeface="NunitoSans-ExtraBold"/>
              </a:rPr>
              <a:t>scholarships</a:t>
            </a:r>
            <a:r>
              <a:rPr sz="1950" spc="-15">
                <a:solidFill>
                  <a:srgbClr val="FFFFFF"/>
                </a:solidFill>
                <a:latin typeface="Nunito Sans"/>
                <a:cs typeface="NunitoSans-ExtraBold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Sans-ExtraBold"/>
              </a:rPr>
              <a:t>for</a:t>
            </a:r>
            <a:r>
              <a:rPr sz="1950" spc="-15">
                <a:solidFill>
                  <a:srgbClr val="FFFFFF"/>
                </a:solidFill>
                <a:latin typeface="Nunito Sans"/>
                <a:cs typeface="NunitoSans-ExtraBold"/>
              </a:rPr>
              <a:t> </a:t>
            </a:r>
            <a:r>
              <a:rPr sz="1950">
                <a:solidFill>
                  <a:srgbClr val="FFFFFF"/>
                </a:solidFill>
                <a:latin typeface="Nunito Sans"/>
                <a:cs typeface="NunitoSans-ExtraBold"/>
              </a:rPr>
              <a:t>Florida</a:t>
            </a:r>
            <a:r>
              <a:rPr sz="1950" spc="-15">
                <a:solidFill>
                  <a:srgbClr val="FFFFFF"/>
                </a:solidFill>
                <a:latin typeface="Nunito Sans"/>
                <a:cs typeface="NunitoSans-ExtraBold"/>
              </a:rPr>
              <a:t> </a:t>
            </a:r>
            <a:r>
              <a:rPr sz="1950" spc="-10">
                <a:solidFill>
                  <a:srgbClr val="FFFFFF"/>
                </a:solidFill>
                <a:latin typeface="Nunito Sans"/>
                <a:cs typeface="NunitoSans-ExtraBold"/>
              </a:rPr>
              <a:t>schoolchildren</a:t>
            </a:r>
            <a:r>
              <a:rPr lang="en-US" sz="1950" spc="-10">
                <a:solidFill>
                  <a:srgbClr val="FFFFFF"/>
                </a:solidFill>
                <a:latin typeface="Nunito Sans"/>
                <a:cs typeface="NunitoSans-ExtraBold"/>
              </a:rPr>
              <a:t> including: </a:t>
            </a:r>
            <a:endParaRPr lang="en-US" sz="1950">
              <a:latin typeface="Nunito Sans"/>
              <a:cs typeface="NunitoSans-ExtraBold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763D2F05-A317-E724-51D1-3DFF08A82389}"/>
              </a:ext>
            </a:extLst>
          </p:cNvPr>
          <p:cNvSpPr/>
          <p:nvPr/>
        </p:nvSpPr>
        <p:spPr>
          <a:xfrm>
            <a:off x="6813217" y="4072930"/>
            <a:ext cx="0" cy="1298237"/>
          </a:xfrm>
          <a:custGeom>
            <a:avLst/>
            <a:gdLst/>
            <a:ahLst/>
            <a:cxnLst/>
            <a:rect l="l" t="t" r="r" b="b"/>
            <a:pathLst>
              <a:path h="1298575">
                <a:moveTo>
                  <a:pt x="0" y="0"/>
                </a:moveTo>
                <a:lnTo>
                  <a:pt x="0" y="129844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0E9F178C-5F3D-21D9-0CB7-FDA7E65F7B06}"/>
              </a:ext>
            </a:extLst>
          </p:cNvPr>
          <p:cNvSpPr/>
          <p:nvPr/>
        </p:nvSpPr>
        <p:spPr>
          <a:xfrm>
            <a:off x="9237083" y="4072930"/>
            <a:ext cx="0" cy="1298237"/>
          </a:xfrm>
          <a:custGeom>
            <a:avLst/>
            <a:gdLst/>
            <a:ahLst/>
            <a:cxnLst/>
            <a:rect l="l" t="t" r="r" b="b"/>
            <a:pathLst>
              <a:path h="1298575">
                <a:moveTo>
                  <a:pt x="0" y="0"/>
                </a:moveTo>
                <a:lnTo>
                  <a:pt x="0" y="129844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2" name="object 9">
            <a:extLst>
              <a:ext uri="{FF2B5EF4-FFF2-40B4-BE49-F238E27FC236}">
                <a16:creationId xmlns:a16="http://schemas.microsoft.com/office/drawing/2014/main" id="{1F17C2B1-87F5-B900-AA1D-18072C4B86FE}"/>
              </a:ext>
            </a:extLst>
          </p:cNvPr>
          <p:cNvSpPr/>
          <p:nvPr/>
        </p:nvSpPr>
        <p:spPr>
          <a:xfrm>
            <a:off x="2964614" y="4144797"/>
            <a:ext cx="0" cy="1298237"/>
          </a:xfrm>
          <a:custGeom>
            <a:avLst/>
            <a:gdLst/>
            <a:ahLst/>
            <a:cxnLst/>
            <a:rect l="l" t="t" r="r" b="b"/>
            <a:pathLst>
              <a:path h="1298575">
                <a:moveTo>
                  <a:pt x="0" y="0"/>
                </a:moveTo>
                <a:lnTo>
                  <a:pt x="0" y="129844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D61481-3F62-3874-C9B1-FACE5E209DF2}"/>
              </a:ext>
            </a:extLst>
          </p:cNvPr>
          <p:cNvSpPr txBox="1"/>
          <p:nvPr/>
        </p:nvSpPr>
        <p:spPr>
          <a:xfrm>
            <a:off x="2994992" y="4031226"/>
            <a:ext cx="1370039" cy="20313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solidFill>
                  <a:schemeClr val="bg1"/>
                </a:solidFill>
                <a:latin typeface="Nunito Sans"/>
              </a:rPr>
              <a:t>Personalized Education Program (PEP)</a:t>
            </a:r>
            <a:r>
              <a:rPr lang="en-US" sz="1400">
                <a:solidFill>
                  <a:schemeClr val="bg1"/>
                </a:solidFill>
                <a:latin typeface="Nunito Sans"/>
              </a:rPr>
              <a:t> for students participating in home education programs</a:t>
            </a:r>
          </a:p>
        </p:txBody>
      </p:sp>
    </p:spTree>
    <p:extLst>
      <p:ext uri="{BB962C8B-B14F-4D97-AF65-F5344CB8AC3E}">
        <p14:creationId xmlns:p14="http://schemas.microsoft.com/office/powerpoint/2010/main" val="3813991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65E92E-1D79-4CDD-9ACE-F16C1AC4C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27" y="921715"/>
            <a:ext cx="5161678" cy="26359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Tactics that work!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88825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7548" y="4022220"/>
            <a:ext cx="8151275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0280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07DEA-0912-46FF-910A-7B36660DB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3227" y="4541263"/>
            <a:ext cx="4661743" cy="13950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28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Marketing and Networking </a:t>
            </a:r>
          </a:p>
        </p:txBody>
      </p:sp>
      <p:pic>
        <p:nvPicPr>
          <p:cNvPr id="8" name="Graphic 7" descr="Megaphone">
            <a:extLst>
              <a:ext uri="{FF2B5EF4-FFF2-40B4-BE49-F238E27FC236}">
                <a16:creationId xmlns:a16="http://schemas.microsoft.com/office/drawing/2014/main" id="{8D84FAA3-503A-49D4-A43C-687733C95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72195" y="659162"/>
            <a:ext cx="5161677" cy="516167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88823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98B43C23-C9BD-4F2B-9980-80E26DA7A9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013" y="140060"/>
            <a:ext cx="1197864" cy="106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C671D0-FBDB-3EDD-4445-69D97B61C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27" y="921715"/>
            <a:ext cx="5161678" cy="26359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Relationship Building is KEY!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88825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7548" y="4022220"/>
            <a:ext cx="8151275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0280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5192E-E40F-F326-8D88-5107BF352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3227" y="4541263"/>
            <a:ext cx="4661743" cy="13950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22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Ensure you know what your parents and advocates want and need so when you need to mobilize them, they are ready to be engaged.</a:t>
            </a:r>
          </a:p>
        </p:txBody>
      </p:sp>
      <p:pic>
        <p:nvPicPr>
          <p:cNvPr id="5" name="Picture 4" descr="Person handing over keys">
            <a:extLst>
              <a:ext uri="{FF2B5EF4-FFF2-40B4-BE49-F238E27FC236}">
                <a16:creationId xmlns:a16="http://schemas.microsoft.com/office/drawing/2014/main" id="{55CD7D86-31C3-AFB7-30C9-6F18F8870E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71" r="22693" b="-1"/>
          <a:stretch/>
        </p:blipFill>
        <p:spPr>
          <a:xfrm>
            <a:off x="6572195" y="666308"/>
            <a:ext cx="5161677" cy="514738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88823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6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492"/>
            <a:ext cx="12188824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6740" y="35"/>
            <a:ext cx="4062085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6190" y="-5306189"/>
            <a:ext cx="1576446" cy="12188826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4437" y="986"/>
            <a:ext cx="430230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952F8C-71E0-43E6-B7C3-28B9E252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531" y="353160"/>
            <a:ext cx="7089454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000" b="1">
                <a:solidFill>
                  <a:srgbClr val="FFFFFF"/>
                </a:solidFill>
              </a:rPr>
              <a:t>Webinars and meetings </a:t>
            </a:r>
          </a:p>
        </p:txBody>
      </p:sp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0E16F9FC-1800-4580-8155-832F12281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61" y="3218416"/>
            <a:ext cx="5129752" cy="1923657"/>
          </a:xfrm>
          <a:prstGeom prst="rect">
            <a:avLst/>
          </a:prstGeom>
        </p:spPr>
      </p:pic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F4E37B4-52C6-44F7-8DD4-C096AB422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512" y="2382844"/>
            <a:ext cx="5129751" cy="3667772"/>
          </a:xfrm>
          <a:prstGeom prst="rect">
            <a:avLst/>
          </a:prstGeom>
        </p:spPr>
      </p:pic>
      <p:pic>
        <p:nvPicPr>
          <p:cNvPr id="3" name="Graphic 2" descr="Internet with solid fill">
            <a:extLst>
              <a:ext uri="{FF2B5EF4-FFF2-40B4-BE49-F238E27FC236}">
                <a16:creationId xmlns:a16="http://schemas.microsoft.com/office/drawing/2014/main" id="{B37CF07B-73C5-A805-EDD0-A7B61C31C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3765" y="344704"/>
            <a:ext cx="91498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0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-1500"/>
            <a:ext cx="12188824" cy="6858000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3" y="-1500"/>
            <a:ext cx="8117817" cy="6858001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9269" y="-3000"/>
            <a:ext cx="12198087" cy="6859501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8411" y="0"/>
            <a:ext cx="11715046" cy="6858000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DA46743-859D-8AB2-0BCE-AF585C1E9E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2341" y="561203"/>
            <a:ext cx="9930104" cy="11659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800">
                <a:solidFill>
                  <a:srgbClr val="FFFFFF"/>
                </a:solidFill>
              </a:rPr>
              <a:t>Providers &amp; Schools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2888341"/>
            <a:ext cx="12200639" cy="396815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bject 26">
            <a:extLst>
              <a:ext uri="{FF2B5EF4-FFF2-40B4-BE49-F238E27FC236}">
                <a16:creationId xmlns:a16="http://schemas.microsoft.com/office/drawing/2014/main" id="{0C6B63D2-2E63-7BE5-0E4C-0611188CD5E9}"/>
              </a:ext>
            </a:extLst>
          </p:cNvPr>
          <p:cNvSpPr txBox="1"/>
          <p:nvPr/>
        </p:nvSpPr>
        <p:spPr>
          <a:xfrm>
            <a:off x="1127276" y="5791201"/>
            <a:ext cx="9930103" cy="508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390408" algn="ctr">
              <a:lnSpc>
                <a:spcPct val="90000"/>
              </a:lnSpc>
              <a:spcBef>
                <a:spcPts val="1000"/>
              </a:spcBef>
            </a:pPr>
            <a:r>
              <a:rPr lang="en-US" sz="2400" b="1">
                <a:solidFill>
                  <a:srgbClr val="FFFF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</a:t>
            </a:r>
            <a:r>
              <a:rPr lang="en-US" sz="2400" b="1">
                <a:solidFill>
                  <a:srgbClr val="FFFFFF"/>
                </a:solidFill>
              </a:rPr>
              <a:t>or scan for handbooks and marketing materials</a:t>
            </a:r>
            <a:r>
              <a:rPr lang="en-US" sz="24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35EE9A5-EE1F-DB50-7C80-63707282C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594" y="2133758"/>
            <a:ext cx="3216659" cy="3235692"/>
          </a:xfrm>
          <a:prstGeom prst="rect">
            <a:avLst/>
          </a:prstGeom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64B7532F-B5E5-D8BC-BA5F-51812A411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668" y="2133600"/>
            <a:ext cx="3235849" cy="323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55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96C39-7729-4327-8843-E2EDBACB5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101" y="502020"/>
            <a:ext cx="5322328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do critical issues affect your organization?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139D59-2320-4484-A57A-0009ED7C082F}"/>
              </a:ext>
            </a:extLst>
          </p:cNvPr>
          <p:cNvSpPr txBox="1"/>
          <p:nvPr/>
        </p:nvSpPr>
        <p:spPr>
          <a:xfrm>
            <a:off x="1144624" y="2405894"/>
            <a:ext cx="5313805" cy="35350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There are several different audiences with whom maintaining trust, transparency, positive relationships, and timely communications are critical to your ability to continue to grow and fulfill your mission.</a:t>
            </a:r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Parents</a:t>
            </a:r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Schools</a:t>
            </a:r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Media</a:t>
            </a:r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Donors</a:t>
            </a:r>
          </a:p>
          <a:p>
            <a:pPr mar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Partner organizations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1217" y="-5"/>
            <a:ext cx="4091455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1217" y="-2"/>
            <a:ext cx="4091455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1217" y="-22"/>
            <a:ext cx="4067608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1217" y="-10"/>
            <a:ext cx="361052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Laptop with phone and calculator">
            <a:extLst>
              <a:ext uri="{FF2B5EF4-FFF2-40B4-BE49-F238E27FC236}">
                <a16:creationId xmlns:a16="http://schemas.microsoft.com/office/drawing/2014/main" id="{11B843A6-3059-47E7-91CF-5BBD69599E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74124" y="1360224"/>
            <a:ext cx="4169444" cy="416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C79918-511F-165B-1315-857963830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692" y="3827844"/>
            <a:ext cx="6764643" cy="11681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6000">
                <a:solidFill>
                  <a:srgbClr val="FFFFFE"/>
                </a:solidFill>
              </a:rPr>
              <a:t>Think-Pair-Share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53FB5-A1D0-12AC-6F5A-BC424A9B5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692" y="5088106"/>
            <a:ext cx="6764643" cy="11681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 defTabSz="914400">
              <a:buNone/>
            </a:pPr>
            <a:r>
              <a:rPr lang="en-US" sz="1900">
                <a:solidFill>
                  <a:schemeClr val="bg1"/>
                </a:solidFill>
              </a:rPr>
              <a:t>How has this training helped you today?</a:t>
            </a:r>
          </a:p>
          <a:p>
            <a:pPr marL="227965" indent="-227965" defTabSz="914400">
              <a:buNone/>
            </a:pPr>
            <a:r>
              <a:rPr lang="en-US" sz="1900">
                <a:solidFill>
                  <a:schemeClr val="bg1"/>
                </a:solidFill>
              </a:rPr>
              <a:t> What can you take back with you and implement?</a:t>
            </a:r>
            <a:endParaRPr lang="en-US" sz="1900">
              <a:solidFill>
                <a:schemeClr val="bg1"/>
              </a:solidFill>
              <a:cs typeface="Calibri"/>
            </a:endParaRPr>
          </a:p>
          <a:p>
            <a:pPr marL="227965" indent="-227965" algn="ctr" defTabSz="914400">
              <a:buNone/>
            </a:pPr>
            <a:endParaRPr lang="en-US" sz="2400">
              <a:solidFill>
                <a:srgbClr val="FFFFFF"/>
              </a:solidFill>
              <a:cs typeface="Calibri"/>
            </a:endParaRPr>
          </a:p>
          <a:p>
            <a:pPr marL="0" indent="0" algn="ctr" defTabSz="914400">
              <a:buNone/>
            </a:pPr>
            <a:endParaRPr lang="en-US" sz="2400">
              <a:solidFill>
                <a:srgbClr val="FFFFFE"/>
              </a:solidFill>
              <a:cs typeface="Calibri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EBF4792E-DF83-4D24-9924-01EC30A32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8512"/>
            <a:ext cx="3951229" cy="5932172"/>
          </a:xfrm>
          <a:custGeom>
            <a:avLst/>
            <a:gdLst>
              <a:gd name="connsiteX0" fmla="*/ 986173 w 3952259"/>
              <a:gd name="connsiteY0" fmla="*/ 0 h 5932172"/>
              <a:gd name="connsiteX1" fmla="*/ 3952259 w 3952259"/>
              <a:gd name="connsiteY1" fmla="*/ 2966086 h 5932172"/>
              <a:gd name="connsiteX2" fmla="*/ 986173 w 3952259"/>
              <a:gd name="connsiteY2" fmla="*/ 5932172 h 5932172"/>
              <a:gd name="connsiteX3" fmla="*/ 104150 w 3952259"/>
              <a:gd name="connsiteY3" fmla="*/ 5798823 h 5932172"/>
              <a:gd name="connsiteX4" fmla="*/ 0 w 3952259"/>
              <a:gd name="connsiteY4" fmla="*/ 5760704 h 5932172"/>
              <a:gd name="connsiteX5" fmla="*/ 0 w 3952259"/>
              <a:gd name="connsiteY5" fmla="*/ 171469 h 5932172"/>
              <a:gd name="connsiteX6" fmla="*/ 104150 w 3952259"/>
              <a:gd name="connsiteY6" fmla="*/ 133350 h 5932172"/>
              <a:gd name="connsiteX7" fmla="*/ 986173 w 3952259"/>
              <a:gd name="connsiteY7" fmla="*/ 0 h 593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52259" h="5932172">
                <a:moveTo>
                  <a:pt x="986173" y="0"/>
                </a:moveTo>
                <a:cubicBezTo>
                  <a:pt x="2624297" y="0"/>
                  <a:pt x="3952259" y="1327962"/>
                  <a:pt x="3952259" y="2966086"/>
                </a:cubicBezTo>
                <a:cubicBezTo>
                  <a:pt x="3952259" y="4604210"/>
                  <a:pt x="2624297" y="5932172"/>
                  <a:pt x="986173" y="5932172"/>
                </a:cubicBezTo>
                <a:cubicBezTo>
                  <a:pt x="679025" y="5932172"/>
                  <a:pt x="382781" y="5885486"/>
                  <a:pt x="104150" y="5798823"/>
                </a:cubicBezTo>
                <a:lnTo>
                  <a:pt x="0" y="5760704"/>
                </a:lnTo>
                <a:lnTo>
                  <a:pt x="0" y="171469"/>
                </a:lnTo>
                <a:lnTo>
                  <a:pt x="104150" y="133350"/>
                </a:lnTo>
                <a:cubicBezTo>
                  <a:pt x="382781" y="46686"/>
                  <a:pt x="679025" y="0"/>
                  <a:pt x="9861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15837328-A57C-47AA-B520-C83F4A6BD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57120" y="0"/>
            <a:ext cx="4474582" cy="3256337"/>
          </a:xfrm>
          <a:custGeom>
            <a:avLst/>
            <a:gdLst>
              <a:gd name="connsiteX0" fmla="*/ 246861 w 4475748"/>
              <a:gd name="connsiteY0" fmla="*/ 0 h 3256337"/>
              <a:gd name="connsiteX1" fmla="*/ 4228888 w 4475748"/>
              <a:gd name="connsiteY1" fmla="*/ 0 h 3256337"/>
              <a:gd name="connsiteX2" fmla="*/ 4299885 w 4475748"/>
              <a:gd name="connsiteY2" fmla="*/ 147382 h 3256337"/>
              <a:gd name="connsiteX3" fmla="*/ 4475748 w 4475748"/>
              <a:gd name="connsiteY3" fmla="*/ 1018463 h 3256337"/>
              <a:gd name="connsiteX4" fmla="*/ 2237874 w 4475748"/>
              <a:gd name="connsiteY4" fmla="*/ 3256337 h 3256337"/>
              <a:gd name="connsiteX5" fmla="*/ 0 w 4475748"/>
              <a:gd name="connsiteY5" fmla="*/ 1018463 h 3256337"/>
              <a:gd name="connsiteX6" fmla="*/ 175863 w 4475748"/>
              <a:gd name="connsiteY6" fmla="*/ 147382 h 325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75748" h="3256337">
                <a:moveTo>
                  <a:pt x="246861" y="0"/>
                </a:moveTo>
                <a:lnTo>
                  <a:pt x="4228888" y="0"/>
                </a:lnTo>
                <a:lnTo>
                  <a:pt x="4299885" y="147382"/>
                </a:lnTo>
                <a:cubicBezTo>
                  <a:pt x="4413128" y="415117"/>
                  <a:pt x="4475748" y="709477"/>
                  <a:pt x="4475748" y="1018463"/>
                </a:cubicBezTo>
                <a:cubicBezTo>
                  <a:pt x="4475748" y="2254407"/>
                  <a:pt x="3473818" y="3256337"/>
                  <a:pt x="2237874" y="3256337"/>
                </a:cubicBezTo>
                <a:cubicBezTo>
                  <a:pt x="1001930" y="3256337"/>
                  <a:pt x="0" y="2254407"/>
                  <a:pt x="0" y="1018463"/>
                </a:cubicBezTo>
                <a:cubicBezTo>
                  <a:pt x="0" y="709477"/>
                  <a:pt x="62621" y="415117"/>
                  <a:pt x="175863" y="14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580241">
            <a:off x="-1784744" y="614427"/>
            <a:ext cx="6199926" cy="6198311"/>
          </a:xfrm>
          <a:prstGeom prst="arc">
            <a:avLst>
              <a:gd name="adj1" fmla="val 14455503"/>
              <a:gd name="adj2" fmla="val 18389131"/>
            </a:avLst>
          </a:prstGeom>
          <a:ln w="127000" cap="rnd">
            <a:solidFill>
              <a:srgbClr val="0070C0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Person with idea with solid fill">
            <a:extLst>
              <a:ext uri="{FF2B5EF4-FFF2-40B4-BE49-F238E27FC236}">
                <a16:creationId xmlns:a16="http://schemas.microsoft.com/office/drawing/2014/main" id="{B69585AF-F8D1-9D8B-B1B9-B3AA0966F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7691" y="1876659"/>
            <a:ext cx="2972955" cy="2972955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</p:spPr>
      </p:pic>
      <p:pic>
        <p:nvPicPr>
          <p:cNvPr id="6" name="Graphic 5" descr="Group brainstorm outline">
            <a:extLst>
              <a:ext uri="{FF2B5EF4-FFF2-40B4-BE49-F238E27FC236}">
                <a16:creationId xmlns:a16="http://schemas.microsoft.com/office/drawing/2014/main" id="{6C8D5C14-B258-599B-B369-C2FE25407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0716" y="134031"/>
            <a:ext cx="2487391" cy="2487391"/>
          </a:xfrm>
          <a:custGeom>
            <a:avLst/>
            <a:gdLst/>
            <a:ahLst/>
            <a:cxnLst/>
            <a:rect l="l" t="t" r="r" b="b"/>
            <a:pathLst>
              <a:path w="2487175" h="2487175">
                <a:moveTo>
                  <a:pt x="67328" y="0"/>
                </a:moveTo>
                <a:lnTo>
                  <a:pt x="2419847" y="0"/>
                </a:lnTo>
                <a:cubicBezTo>
                  <a:pt x="2457031" y="0"/>
                  <a:pt x="2487175" y="30144"/>
                  <a:pt x="2487175" y="67328"/>
                </a:cubicBezTo>
                <a:lnTo>
                  <a:pt x="2487175" y="2419847"/>
                </a:lnTo>
                <a:cubicBezTo>
                  <a:pt x="2487175" y="2457031"/>
                  <a:pt x="2457031" y="2487175"/>
                  <a:pt x="2419847" y="2487175"/>
                </a:cubicBezTo>
                <a:lnTo>
                  <a:pt x="67328" y="2487175"/>
                </a:lnTo>
                <a:cubicBezTo>
                  <a:pt x="30144" y="2487175"/>
                  <a:pt x="0" y="2457031"/>
                  <a:pt x="0" y="2419847"/>
                </a:cubicBezTo>
                <a:lnTo>
                  <a:pt x="0" y="67328"/>
                </a:lnTo>
                <a:cubicBezTo>
                  <a:pt x="0" y="30144"/>
                  <a:pt x="30144" y="0"/>
                  <a:pt x="67328" y="0"/>
                </a:cubicBezTo>
                <a:close/>
              </a:path>
            </a:pathLst>
          </a:custGeom>
        </p:spPr>
      </p:pic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8A03A6A2-7849-4179-B68F-C11DDDB23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48799" y="0"/>
            <a:ext cx="3440026" cy="3674631"/>
          </a:xfrm>
          <a:custGeom>
            <a:avLst/>
            <a:gdLst>
              <a:gd name="connsiteX0" fmla="*/ 523074 w 3440922"/>
              <a:gd name="connsiteY0" fmla="*/ 0 h 3674631"/>
              <a:gd name="connsiteX1" fmla="*/ 3440922 w 3440922"/>
              <a:gd name="connsiteY1" fmla="*/ 0 h 3674631"/>
              <a:gd name="connsiteX2" fmla="*/ 3440922 w 3440922"/>
              <a:gd name="connsiteY2" fmla="*/ 3321701 h 3674631"/>
              <a:gd name="connsiteX3" fmla="*/ 3304578 w 3440922"/>
              <a:gd name="connsiteY3" fmla="*/ 3404532 h 3674631"/>
              <a:gd name="connsiteX4" fmla="*/ 2237874 w 3440922"/>
              <a:gd name="connsiteY4" fmla="*/ 3674631 h 3674631"/>
              <a:gd name="connsiteX5" fmla="*/ 0 w 3440922"/>
              <a:gd name="connsiteY5" fmla="*/ 1436757 h 3674631"/>
              <a:gd name="connsiteX6" fmla="*/ 511022 w 3440922"/>
              <a:gd name="connsiteY6" fmla="*/ 13261 h 367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40922" h="3674631">
                <a:moveTo>
                  <a:pt x="523074" y="0"/>
                </a:moveTo>
                <a:lnTo>
                  <a:pt x="3440922" y="0"/>
                </a:lnTo>
                <a:lnTo>
                  <a:pt x="3440922" y="3321701"/>
                </a:lnTo>
                <a:lnTo>
                  <a:pt x="3304578" y="3404532"/>
                </a:lnTo>
                <a:cubicBezTo>
                  <a:pt x="2987486" y="3576786"/>
                  <a:pt x="2624107" y="3674631"/>
                  <a:pt x="2237874" y="3674631"/>
                </a:cubicBezTo>
                <a:cubicBezTo>
                  <a:pt x="1001930" y="3674631"/>
                  <a:pt x="0" y="2672701"/>
                  <a:pt x="0" y="1436757"/>
                </a:cubicBezTo>
                <a:cubicBezTo>
                  <a:pt x="0" y="896032"/>
                  <a:pt x="191776" y="400098"/>
                  <a:pt x="511022" y="132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Lecturer with solid fill">
            <a:extLst>
              <a:ext uri="{FF2B5EF4-FFF2-40B4-BE49-F238E27FC236}">
                <a16:creationId xmlns:a16="http://schemas.microsoft.com/office/drawing/2014/main" id="{5E4BF64D-A728-B811-42F6-88B1074D14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40199" y="407063"/>
            <a:ext cx="2378947" cy="2378947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2537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1302B-1727-E4B4-E0F4-0839A6D93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522" y="1399612"/>
            <a:ext cx="6521656" cy="775340"/>
          </a:xfrm>
        </p:spPr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87305F-9E2C-CA1E-1D51-DEB864AEA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9171" y="2368652"/>
            <a:ext cx="3869887" cy="22033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Lauren May</a:t>
            </a:r>
          </a:p>
          <a:p>
            <a:pPr marL="0" indent="0">
              <a:buNone/>
            </a:pPr>
            <a:r>
              <a:rPr lang="en-US" sz="2800"/>
              <a:t>Lmay@sufs.org</a:t>
            </a:r>
          </a:p>
        </p:txBody>
      </p:sp>
    </p:spTree>
    <p:extLst>
      <p:ext uri="{BB962C8B-B14F-4D97-AF65-F5344CB8AC3E}">
        <p14:creationId xmlns:p14="http://schemas.microsoft.com/office/powerpoint/2010/main" val="1191214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id="{A3E221D4-709F-88B5-F28D-53B3E9E01830}"/>
              </a:ext>
            </a:extLst>
          </p:cNvPr>
          <p:cNvSpPr txBox="1"/>
          <p:nvPr/>
        </p:nvSpPr>
        <p:spPr>
          <a:xfrm>
            <a:off x="102895" y="3133555"/>
            <a:ext cx="1956547" cy="2106977"/>
          </a:xfrm>
          <a:prstGeom prst="rect">
            <a:avLst/>
          </a:prstGeom>
        </p:spPr>
        <p:txBody>
          <a:bodyPr vert="horz" wrap="square" lIns="0" tIns="33010" rIns="0" bIns="0" rtlCol="0" anchor="t">
            <a:spAutoFit/>
          </a:bodyPr>
          <a:lstStyle/>
          <a:p>
            <a:pPr marL="12065" marR="4445">
              <a:lnSpc>
                <a:spcPts val="1799"/>
              </a:lnSpc>
              <a:spcBef>
                <a:spcPts val="259"/>
              </a:spcBef>
            </a:pPr>
            <a:r>
              <a:rPr lang="en-US" sz="1400" b="1">
                <a:solidFill>
                  <a:srgbClr val="FFFFFF"/>
                </a:solidFill>
                <a:latin typeface="Nunito Sans"/>
                <a:cs typeface="NunitoSans-ExtraBold"/>
              </a:rPr>
              <a:t>Florida</a:t>
            </a:r>
            <a:r>
              <a:rPr lang="en-US" sz="1400" b="1" spc="-55">
                <a:solidFill>
                  <a:srgbClr val="FFFFFF"/>
                </a:solidFill>
                <a:latin typeface="Nunito Sans"/>
                <a:cs typeface="NunitoSans-ExtraBold"/>
              </a:rPr>
              <a:t> </a:t>
            </a:r>
            <a:r>
              <a:rPr lang="en-US" sz="1400" b="1" spc="-10">
                <a:solidFill>
                  <a:srgbClr val="FFFFFF"/>
                </a:solidFill>
                <a:latin typeface="Nunito Sans"/>
                <a:cs typeface="NunitoSans-ExtraBold"/>
              </a:rPr>
              <a:t>Tax</a:t>
            </a:r>
            <a:r>
              <a:rPr lang="en-US" sz="1400" b="1" spc="-55">
                <a:solidFill>
                  <a:srgbClr val="FFFFFF"/>
                </a:solidFill>
                <a:latin typeface="Nunito Sans"/>
                <a:cs typeface="NunitoSans-ExtraBold"/>
              </a:rPr>
              <a:t> </a:t>
            </a:r>
            <a:r>
              <a:rPr lang="en-US" sz="1400" b="1" spc="-10">
                <a:solidFill>
                  <a:srgbClr val="FFFFFF"/>
                </a:solidFill>
                <a:latin typeface="Nunito Sans"/>
                <a:cs typeface="NunitoSans-ExtraBold"/>
              </a:rPr>
              <a:t>Credit Scholarship (FTC) and The Family Empowerment Scholarship Educational Options (FES-EO) </a:t>
            </a:r>
            <a:r>
              <a:rPr lang="en-US" sz="1400" i="1" spc="-10">
                <a:solidFill>
                  <a:srgbClr val="FFFFFF"/>
                </a:solidFill>
                <a:latin typeface="Nunito Sans"/>
                <a:cs typeface="NunitoSans-ExtraBold"/>
              </a:rPr>
              <a:t>Scholarships</a:t>
            </a:r>
            <a:r>
              <a:rPr lang="en-US" sz="1400" b="1" i="1" spc="-10">
                <a:solidFill>
                  <a:srgbClr val="FFFFFF"/>
                </a:solidFill>
                <a:latin typeface="Nunito Sans"/>
                <a:cs typeface="NunitoSans-ExtraBold"/>
              </a:rPr>
              <a:t> </a:t>
            </a:r>
            <a:r>
              <a:rPr lang="en-US" sz="1400" i="1" spc="-25">
                <a:solidFill>
                  <a:srgbClr val="FFFFFF"/>
                </a:solidFill>
                <a:latin typeface="Nunito Sans"/>
                <a:cs typeface="NunitoSans-ExtraBold"/>
              </a:rPr>
              <a:t>for</a:t>
            </a:r>
            <a:r>
              <a:rPr lang="en-US" sz="1400" i="1" spc="-25">
                <a:solidFill>
                  <a:srgbClr val="FFFFFF"/>
                </a:solidFill>
                <a:latin typeface="Nunito Sans"/>
                <a:cs typeface="Nunito Sans"/>
              </a:rPr>
              <a:t> private school and  public-school transportation </a:t>
            </a: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CFE56CB8-2EEC-BFE0-A2E4-3F933A2D89B3}"/>
              </a:ext>
            </a:extLst>
          </p:cNvPr>
          <p:cNvSpPr txBox="1"/>
          <p:nvPr/>
        </p:nvSpPr>
        <p:spPr>
          <a:xfrm>
            <a:off x="4552031" y="3134091"/>
            <a:ext cx="1950248" cy="1652586"/>
          </a:xfrm>
          <a:prstGeom prst="rect">
            <a:avLst/>
          </a:prstGeom>
        </p:spPr>
        <p:txBody>
          <a:bodyPr vert="horz" wrap="square" lIns="0" tIns="33010" rIns="0" bIns="0" rtlCol="0" anchor="t">
            <a:spAutoFit/>
          </a:bodyPr>
          <a:lstStyle/>
          <a:p>
            <a:pPr marL="12065" marR="4445">
              <a:lnSpc>
                <a:spcPts val="1799"/>
              </a:lnSpc>
              <a:spcBef>
                <a:spcPts val="259"/>
              </a:spcBef>
            </a:pPr>
            <a:r>
              <a:rPr lang="en-US" sz="1400" b="1">
                <a:solidFill>
                  <a:srgbClr val="FFFFFF"/>
                </a:solidFill>
                <a:latin typeface="Nunito Sans"/>
                <a:cs typeface="NunitoSans-ExtraBold"/>
              </a:rPr>
              <a:t>The</a:t>
            </a:r>
            <a:r>
              <a:rPr lang="en-US" sz="1400" b="1" spc="-30">
                <a:solidFill>
                  <a:srgbClr val="FFFFFF"/>
                </a:solidFill>
                <a:latin typeface="Nunito Sans"/>
                <a:cs typeface="NunitoSans-ExtraBold"/>
              </a:rPr>
              <a:t> </a:t>
            </a:r>
            <a:r>
              <a:rPr lang="en-US" sz="1400" b="1">
                <a:solidFill>
                  <a:srgbClr val="FFFFFF"/>
                </a:solidFill>
                <a:latin typeface="Nunito Sans"/>
                <a:cs typeface="NunitoSans-ExtraBold"/>
              </a:rPr>
              <a:t>Family</a:t>
            </a:r>
            <a:r>
              <a:rPr lang="en-US" sz="1400" b="1" spc="-30">
                <a:solidFill>
                  <a:srgbClr val="FFFFFF"/>
                </a:solidFill>
                <a:latin typeface="Nunito Sans"/>
                <a:cs typeface="NunitoSans-ExtraBold"/>
              </a:rPr>
              <a:t> </a:t>
            </a:r>
            <a:r>
              <a:rPr lang="en-US" sz="1400" b="1" spc="-10">
                <a:solidFill>
                  <a:srgbClr val="FFFFFF"/>
                </a:solidFill>
                <a:latin typeface="Nunito Sans"/>
                <a:cs typeface="NunitoSans-ExtraBold"/>
              </a:rPr>
              <a:t>Empowerment </a:t>
            </a:r>
            <a:r>
              <a:rPr lang="en-US" sz="1400" b="1">
                <a:solidFill>
                  <a:srgbClr val="FFFFFF"/>
                </a:solidFill>
                <a:latin typeface="Nunito Sans"/>
                <a:cs typeface="NunitoSans-ExtraBold"/>
              </a:rPr>
              <a:t>Scholarship Unique Abilities (FES-UA</a:t>
            </a:r>
            <a:r>
              <a:rPr lang="en-US" sz="1400" b="1" spc="-65">
                <a:solidFill>
                  <a:srgbClr val="FFFFFF"/>
                </a:solidFill>
                <a:latin typeface="Nunito Sans"/>
                <a:cs typeface="NunitoSans-ExtraBold"/>
              </a:rPr>
              <a:t> </a:t>
            </a:r>
            <a:r>
              <a:rPr lang="en-US" sz="1400" b="1">
                <a:solidFill>
                  <a:srgbClr val="FFFFFF"/>
                </a:solidFill>
                <a:latin typeface="Nunito Sans"/>
                <a:cs typeface="NunitoSans-ExtraBold"/>
              </a:rPr>
              <a:t>)</a:t>
            </a:r>
            <a:r>
              <a:rPr lang="en-US" sz="1400" b="1" spc="-60">
                <a:solidFill>
                  <a:srgbClr val="FFFFFF"/>
                </a:solidFill>
                <a:latin typeface="Nunito Sans"/>
                <a:cs typeface="NunitoSans-ExtraBold"/>
              </a:rPr>
              <a:t> </a:t>
            </a:r>
            <a:r>
              <a:rPr lang="en-US" sz="1400" i="1" spc="-25">
                <a:solidFill>
                  <a:srgbClr val="FFFFFF"/>
                </a:solidFill>
                <a:latin typeface="Nunito Sans"/>
                <a:cs typeface="Nunito Sans"/>
              </a:rPr>
              <a:t>for s</a:t>
            </a:r>
            <a:r>
              <a:rPr lang="en-US" sz="1400" i="1">
                <a:solidFill>
                  <a:srgbClr val="FFFFFF"/>
                </a:solidFill>
                <a:latin typeface="Nunito Sans"/>
                <a:cs typeface="Nunito Sans"/>
              </a:rPr>
              <a:t>tudents</a:t>
            </a:r>
            <a:r>
              <a:rPr lang="en-US" sz="1400" i="1" spc="-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lang="en-US" sz="1400" i="1">
                <a:solidFill>
                  <a:srgbClr val="FFFFFF"/>
                </a:solidFill>
                <a:latin typeface="Nunito Sans"/>
                <a:cs typeface="Nunito Sans"/>
              </a:rPr>
              <a:t>with </a:t>
            </a:r>
            <a:r>
              <a:rPr lang="en-US" sz="1400" i="1" spc="-10">
                <a:solidFill>
                  <a:srgbClr val="FFFFFF"/>
                </a:solidFill>
                <a:latin typeface="Nunito Sans"/>
                <a:cs typeface="Nunito Sans"/>
              </a:rPr>
              <a:t>unique </a:t>
            </a:r>
            <a:r>
              <a:rPr lang="en-US" sz="1400" i="1">
                <a:solidFill>
                  <a:srgbClr val="FFFFFF"/>
                </a:solidFill>
                <a:latin typeface="Nunito Sans"/>
                <a:cs typeface="Nunito Sans"/>
              </a:rPr>
              <a:t>abilities</a:t>
            </a:r>
            <a:r>
              <a:rPr lang="en-US" sz="1400" i="1" spc="-3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lang="en-US" sz="1400" i="1">
                <a:solidFill>
                  <a:srgbClr val="FFFFFF"/>
                </a:solidFill>
                <a:latin typeface="Nunito Sans"/>
                <a:cs typeface="Nunito Sans"/>
              </a:rPr>
              <a:t>(formerly</a:t>
            </a:r>
            <a:r>
              <a:rPr lang="en-US" sz="1400" i="1" spc="-20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lang="en-US" sz="1400" i="1" spc="-10">
                <a:solidFill>
                  <a:srgbClr val="FFFFFF"/>
                </a:solidFill>
                <a:latin typeface="Nunito Sans"/>
                <a:cs typeface="Nunito Sans"/>
              </a:rPr>
              <a:t>Gardiner)</a:t>
            </a:r>
            <a:endParaRPr lang="en-US" sz="1400" i="1">
              <a:latin typeface="Nunito Sans"/>
              <a:cs typeface="Nunito Sans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1AC9CE61-965C-2C47-764E-464469AF1966}"/>
              </a:ext>
            </a:extLst>
          </p:cNvPr>
          <p:cNvSpPr txBox="1"/>
          <p:nvPr/>
        </p:nvSpPr>
        <p:spPr>
          <a:xfrm>
            <a:off x="7135532" y="3117030"/>
            <a:ext cx="1779333" cy="1183647"/>
          </a:xfrm>
          <a:prstGeom prst="rect">
            <a:avLst/>
          </a:prstGeom>
        </p:spPr>
        <p:txBody>
          <a:bodyPr vert="horz" wrap="square" lIns="0" tIns="33010" rIns="0" bIns="0" rtlCol="0" anchor="t">
            <a:spAutoFit/>
          </a:bodyPr>
          <a:lstStyle/>
          <a:p>
            <a:pPr marL="12065" marR="4445">
              <a:lnSpc>
                <a:spcPts val="1799"/>
              </a:lnSpc>
              <a:spcBef>
                <a:spcPts val="259"/>
              </a:spcBef>
            </a:pPr>
            <a:r>
              <a:rPr lang="en-US" sz="1400" b="1">
                <a:solidFill>
                  <a:srgbClr val="FFFFFF"/>
                </a:solidFill>
                <a:latin typeface="Nunito Sans"/>
                <a:cs typeface="NunitoSans-ExtraBold"/>
              </a:rPr>
              <a:t>The Hope </a:t>
            </a:r>
            <a:r>
              <a:rPr lang="en-US" sz="1400" b="1" spc="-10">
                <a:solidFill>
                  <a:srgbClr val="FFFFFF"/>
                </a:solidFill>
                <a:latin typeface="Nunito Sans"/>
                <a:cs typeface="NunitoSans-ExtraBold"/>
              </a:rPr>
              <a:t>Scholarship </a:t>
            </a:r>
            <a:r>
              <a:rPr lang="en-US" sz="1400" i="1">
                <a:solidFill>
                  <a:srgbClr val="FFFFFF"/>
                </a:solidFill>
                <a:latin typeface="Nunito Sans"/>
                <a:cs typeface="Nunito Sans"/>
              </a:rPr>
              <a:t>for</a:t>
            </a:r>
            <a:r>
              <a:rPr lang="en-US" sz="1400" i="1" spc="-2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lang="en-US" sz="1400" i="1">
                <a:solidFill>
                  <a:srgbClr val="FFFFFF"/>
                </a:solidFill>
                <a:latin typeface="Nunito Sans"/>
                <a:cs typeface="Nunito Sans"/>
              </a:rPr>
              <a:t>public</a:t>
            </a:r>
            <a:r>
              <a:rPr lang="en-US" sz="1400" i="1" spc="-10">
                <a:solidFill>
                  <a:srgbClr val="FFFFFF"/>
                </a:solidFill>
                <a:latin typeface="Nunito Sans"/>
                <a:cs typeface="Nunito Sans"/>
              </a:rPr>
              <a:t> school </a:t>
            </a:r>
            <a:r>
              <a:rPr lang="en-US" sz="1400" i="1">
                <a:solidFill>
                  <a:srgbClr val="FFFFFF"/>
                </a:solidFill>
                <a:latin typeface="Nunito Sans"/>
                <a:cs typeface="Nunito Sans"/>
              </a:rPr>
              <a:t>students</a:t>
            </a:r>
            <a:r>
              <a:rPr lang="en-US" sz="1400" i="1" spc="-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lang="en-US" sz="1400" i="1">
                <a:solidFill>
                  <a:srgbClr val="FFFFFF"/>
                </a:solidFill>
                <a:latin typeface="Nunito Sans"/>
                <a:cs typeface="Nunito Sans"/>
              </a:rPr>
              <a:t>who</a:t>
            </a:r>
            <a:r>
              <a:rPr lang="en-US" sz="1400" i="1" spc="-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lang="en-US" sz="1400" i="1" spc="-25">
                <a:solidFill>
                  <a:srgbClr val="FFFFFF"/>
                </a:solidFill>
                <a:latin typeface="Nunito Sans"/>
                <a:cs typeface="Nunito Sans"/>
              </a:rPr>
              <a:t>are </a:t>
            </a:r>
            <a:r>
              <a:rPr lang="en-US" sz="1400" i="1">
                <a:solidFill>
                  <a:srgbClr val="FFFFFF"/>
                </a:solidFill>
                <a:latin typeface="Nunito Sans"/>
                <a:cs typeface="Nunito Sans"/>
              </a:rPr>
              <a:t>bullied or victims </a:t>
            </a:r>
            <a:r>
              <a:rPr lang="en-US" sz="1400" i="1" spc="-25">
                <a:solidFill>
                  <a:srgbClr val="FFFFFF"/>
                </a:solidFill>
                <a:latin typeface="Nunito Sans"/>
                <a:cs typeface="Nunito Sans"/>
              </a:rPr>
              <a:t>of </a:t>
            </a:r>
            <a:r>
              <a:rPr lang="en-US" sz="1400" i="1" spc="-10">
                <a:solidFill>
                  <a:srgbClr val="FFFFFF"/>
                </a:solidFill>
                <a:latin typeface="Nunito Sans"/>
                <a:cs typeface="Nunito Sans"/>
              </a:rPr>
              <a:t>violence</a:t>
            </a:r>
            <a:endParaRPr lang="en-US" sz="1400" i="1">
              <a:latin typeface="Nunito Sans"/>
              <a:cs typeface="Nunito Sans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B5249892-CD09-B508-4077-EB14497DF660}"/>
              </a:ext>
            </a:extLst>
          </p:cNvPr>
          <p:cNvSpPr txBox="1"/>
          <p:nvPr/>
        </p:nvSpPr>
        <p:spPr>
          <a:xfrm>
            <a:off x="9602001" y="3130983"/>
            <a:ext cx="2399963" cy="1452952"/>
          </a:xfrm>
          <a:prstGeom prst="rect">
            <a:avLst/>
          </a:prstGeom>
        </p:spPr>
        <p:txBody>
          <a:bodyPr vert="horz" wrap="square" lIns="0" tIns="33010" rIns="0" bIns="0" rtlCol="0" anchor="t">
            <a:spAutoFit/>
          </a:bodyPr>
          <a:lstStyle/>
          <a:p>
            <a:pPr marL="12065" marR="4445">
              <a:lnSpc>
                <a:spcPts val="1799"/>
              </a:lnSpc>
              <a:spcBef>
                <a:spcPts val="259"/>
              </a:spcBef>
            </a:pPr>
            <a:r>
              <a:rPr sz="1400" b="1">
                <a:solidFill>
                  <a:srgbClr val="FFFFFF"/>
                </a:solidFill>
                <a:latin typeface="Nunito Sans"/>
                <a:cs typeface="NunitoSans-ExtraBold"/>
              </a:rPr>
              <a:t>The</a:t>
            </a:r>
            <a:r>
              <a:rPr sz="1400" b="1" spc="-15">
                <a:solidFill>
                  <a:srgbClr val="FFFFFF"/>
                </a:solidFill>
                <a:latin typeface="Nunito Sans"/>
                <a:cs typeface="NunitoSans-ExtraBold"/>
              </a:rPr>
              <a:t> </a:t>
            </a:r>
            <a:r>
              <a:rPr lang="en-US" sz="1400" b="1" spc="-15">
                <a:solidFill>
                  <a:srgbClr val="FFFFFF"/>
                </a:solidFill>
                <a:latin typeface="Nunito Sans"/>
                <a:cs typeface="NunitoSans-ExtraBold"/>
              </a:rPr>
              <a:t>New Worlds </a:t>
            </a:r>
            <a:r>
              <a:rPr sz="1400" b="1" spc="-10">
                <a:solidFill>
                  <a:srgbClr val="FFFFFF"/>
                </a:solidFill>
                <a:latin typeface="Nunito Sans"/>
                <a:cs typeface="NunitoSans-ExtraBold"/>
              </a:rPr>
              <a:t>Scholarship </a:t>
            </a:r>
            <a:r>
              <a:rPr sz="1400" b="1">
                <a:solidFill>
                  <a:srgbClr val="FFFFFF"/>
                </a:solidFill>
                <a:latin typeface="Nunito Sans"/>
                <a:cs typeface="NunitoSans-ExtraBold"/>
              </a:rPr>
              <a:t>Accounts</a:t>
            </a:r>
            <a:r>
              <a:rPr sz="1400" b="1" spc="-85">
                <a:solidFill>
                  <a:srgbClr val="FFFFFF"/>
                </a:solidFill>
                <a:latin typeface="Nunito Sans"/>
                <a:cs typeface="NunitoSans-ExtraBold"/>
              </a:rPr>
              <a:t> </a:t>
            </a:r>
            <a:endParaRPr lang="en-US" sz="1400">
              <a:solidFill>
                <a:srgbClr val="000000"/>
              </a:solidFill>
              <a:latin typeface="Nunito Sans"/>
              <a:cs typeface="NunitoSans-ExtraBold"/>
            </a:endParaRPr>
          </a:p>
          <a:p>
            <a:pPr marL="12065" marR="4445">
              <a:lnSpc>
                <a:spcPts val="1798"/>
              </a:lnSpc>
              <a:spcBef>
                <a:spcPts val="259"/>
              </a:spcBef>
            </a:pPr>
            <a:r>
              <a:rPr lang="en-US" sz="1400" i="1">
                <a:solidFill>
                  <a:srgbClr val="FFFFFF"/>
                </a:solidFill>
                <a:latin typeface="Nunito Sans"/>
                <a:cs typeface="Nunito Sans"/>
              </a:rPr>
              <a:t>for</a:t>
            </a:r>
            <a:r>
              <a:rPr lang="en-US" sz="1400" i="1" spc="-3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lang="en-US" sz="1400" i="1" spc="-10">
                <a:solidFill>
                  <a:srgbClr val="FFFFFF"/>
                </a:solidFill>
                <a:latin typeface="Nunito Sans"/>
                <a:cs typeface="Nunito Sans"/>
              </a:rPr>
              <a:t>public </a:t>
            </a:r>
            <a:r>
              <a:rPr lang="en-US" sz="1400" i="1">
                <a:solidFill>
                  <a:srgbClr val="FFFFFF"/>
                </a:solidFill>
                <a:latin typeface="Nunito Sans"/>
                <a:cs typeface="Nunito Sans"/>
              </a:rPr>
              <a:t>school</a:t>
            </a:r>
            <a:r>
              <a:rPr lang="en-US" sz="1400" i="1" spc="-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lang="en-US" sz="1400" i="1">
                <a:solidFill>
                  <a:srgbClr val="FFFFFF"/>
                </a:solidFill>
                <a:latin typeface="Nunito Sans"/>
                <a:cs typeface="Nunito Sans"/>
              </a:rPr>
              <a:t>students</a:t>
            </a:r>
            <a:r>
              <a:rPr lang="en-US" sz="1400" i="1" spc="-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lang="en-US" sz="1400" i="1">
                <a:solidFill>
                  <a:srgbClr val="FFFFFF"/>
                </a:solidFill>
                <a:latin typeface="Nunito Sans"/>
                <a:cs typeface="Nunito Sans"/>
              </a:rPr>
              <a:t>in kindergarten</a:t>
            </a:r>
            <a:r>
              <a:rPr lang="en-US" sz="1400" i="1" spc="-10">
                <a:solidFill>
                  <a:srgbClr val="FFFFFF"/>
                </a:solidFill>
                <a:latin typeface="Nunito Sans"/>
                <a:cs typeface="Nunito Sans"/>
              </a:rPr>
              <a:t> </a:t>
            </a:r>
            <a:r>
              <a:rPr lang="en-US" sz="1400" i="1">
                <a:solidFill>
                  <a:srgbClr val="FFFFFF"/>
                </a:solidFill>
                <a:latin typeface="Nunito Sans"/>
                <a:cs typeface="Nunito Sans"/>
              </a:rPr>
              <a:t>through</a:t>
            </a:r>
            <a:r>
              <a:rPr lang="en-US" sz="1400" i="1" spc="-2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lang="en-US" sz="1400" i="1">
                <a:solidFill>
                  <a:srgbClr val="FFFFFF"/>
                </a:solidFill>
                <a:latin typeface="Nunito Sans"/>
                <a:cs typeface="Nunito Sans"/>
              </a:rPr>
              <a:t>fifth</a:t>
            </a:r>
            <a:r>
              <a:rPr lang="en-US" sz="1400" i="1" spc="-25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lang="en-US" sz="1400" i="1">
                <a:solidFill>
                  <a:srgbClr val="FFFFFF"/>
                </a:solidFill>
                <a:latin typeface="Nunito Sans"/>
                <a:cs typeface="Nunito Sans"/>
              </a:rPr>
              <a:t>grade</a:t>
            </a:r>
            <a:r>
              <a:rPr lang="en-US" sz="1400" i="1" spc="-25">
                <a:solidFill>
                  <a:srgbClr val="FFFFFF"/>
                </a:solidFill>
                <a:latin typeface="Nunito Sans"/>
                <a:cs typeface="Nunito Sans"/>
              </a:rPr>
              <a:t> who </a:t>
            </a:r>
            <a:r>
              <a:rPr lang="en-US" sz="1400" i="1">
                <a:solidFill>
                  <a:srgbClr val="FFFFFF"/>
                </a:solidFill>
                <a:latin typeface="Nunito Sans"/>
                <a:cs typeface="Nunito Sans"/>
              </a:rPr>
              <a:t>struggle</a:t>
            </a:r>
            <a:r>
              <a:rPr lang="en-US" sz="1400" i="1" spc="-10">
                <a:solidFill>
                  <a:srgbClr val="FFFFFF"/>
                </a:solidFill>
                <a:latin typeface="Nunito Sans"/>
                <a:cs typeface="Nunito Sans"/>
              </a:rPr>
              <a:t> </a:t>
            </a:r>
            <a:r>
              <a:rPr lang="en-US" sz="1400" i="1">
                <a:solidFill>
                  <a:srgbClr val="FFFFFF"/>
                </a:solidFill>
                <a:latin typeface="Nunito Sans"/>
                <a:cs typeface="Nunito Sans"/>
              </a:rPr>
              <a:t>with</a:t>
            </a:r>
            <a:r>
              <a:rPr lang="en-US" sz="1400" i="1" spc="-10">
                <a:solidFill>
                  <a:srgbClr val="FFFFFF"/>
                </a:solidFill>
                <a:latin typeface="Nunito Sans"/>
                <a:cs typeface="Nunito Sans"/>
              </a:rPr>
              <a:t> reading or math.</a:t>
            </a:r>
            <a:endParaRPr lang="en-US" sz="1400" i="1">
              <a:latin typeface="Nunito Sans"/>
              <a:cs typeface="Nunito Sans"/>
            </a:endParaRPr>
          </a:p>
        </p:txBody>
      </p:sp>
      <p:sp>
        <p:nvSpPr>
          <p:cNvPr id="2" name="object 9">
            <a:extLst>
              <a:ext uri="{FF2B5EF4-FFF2-40B4-BE49-F238E27FC236}">
                <a16:creationId xmlns:a16="http://schemas.microsoft.com/office/drawing/2014/main" id="{1F17C2B1-87F5-B900-AA1D-18072C4B86FE}"/>
              </a:ext>
            </a:extLst>
          </p:cNvPr>
          <p:cNvSpPr/>
          <p:nvPr/>
        </p:nvSpPr>
        <p:spPr>
          <a:xfrm flipH="1">
            <a:off x="6759239" y="2978704"/>
            <a:ext cx="49227" cy="1662292"/>
          </a:xfrm>
          <a:custGeom>
            <a:avLst/>
            <a:gdLst/>
            <a:ahLst/>
            <a:cxnLst/>
            <a:rect l="l" t="t" r="r" b="b"/>
            <a:pathLst>
              <a:path h="1298575">
                <a:moveTo>
                  <a:pt x="0" y="0"/>
                </a:moveTo>
                <a:lnTo>
                  <a:pt x="0" y="129844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D61481-3F62-3874-C9B1-FACE5E209DF2}"/>
              </a:ext>
            </a:extLst>
          </p:cNvPr>
          <p:cNvSpPr txBox="1"/>
          <p:nvPr/>
        </p:nvSpPr>
        <p:spPr>
          <a:xfrm>
            <a:off x="2593236" y="3114073"/>
            <a:ext cx="1566950" cy="16004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>
                <a:solidFill>
                  <a:schemeClr val="bg1"/>
                </a:solidFill>
                <a:latin typeface="Nunito Sans"/>
              </a:rPr>
              <a:t>Personalized Education Program (PEP)</a:t>
            </a:r>
            <a:r>
              <a:rPr lang="en-US" sz="1400">
                <a:solidFill>
                  <a:schemeClr val="bg1"/>
                </a:solidFill>
                <a:latin typeface="Nunito Sans"/>
              </a:rPr>
              <a:t> </a:t>
            </a:r>
            <a:r>
              <a:rPr lang="en-US" sz="1400" i="1">
                <a:solidFill>
                  <a:schemeClr val="bg1"/>
                </a:solidFill>
                <a:latin typeface="Nunito Sans"/>
              </a:rPr>
              <a:t>for students participating in home education programs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F1F3D0-9E9E-E346-986D-4B4E7FB2F220}"/>
              </a:ext>
            </a:extLst>
          </p:cNvPr>
          <p:cNvSpPr txBox="1"/>
          <p:nvPr/>
        </p:nvSpPr>
        <p:spPr>
          <a:xfrm>
            <a:off x="2063900" y="2063899"/>
            <a:ext cx="5070369" cy="10563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F01CAE-7074-4119-19AA-7CF1A36663E7}"/>
              </a:ext>
            </a:extLst>
          </p:cNvPr>
          <p:cNvSpPr txBox="1"/>
          <p:nvPr/>
        </p:nvSpPr>
        <p:spPr>
          <a:xfrm>
            <a:off x="1657620" y="503786"/>
            <a:ext cx="10204971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Scholarships </a:t>
            </a:r>
          </a:p>
          <a:p>
            <a:r>
              <a:rPr lang="en-US" sz="2000" i="1">
                <a:solidFill>
                  <a:schemeClr val="bg1"/>
                </a:solidFill>
                <a:latin typeface="Nunito Sans"/>
                <a:ea typeface="Calibri"/>
                <a:cs typeface="Calibri"/>
              </a:rPr>
              <a:t>Step Up For Students is a state-approved nonprofit scholarship funding organization that helps administer several scholarships for Florida schoolchildren including: </a:t>
            </a:r>
            <a:endParaRPr lang="en-US" i="1">
              <a:solidFill>
                <a:schemeClr val="bg1"/>
              </a:solidFill>
            </a:endParaRPr>
          </a:p>
          <a:p>
            <a:endParaRPr lang="en-US" sz="2000">
              <a:solidFill>
                <a:schemeClr val="bg1"/>
              </a:solidFill>
              <a:latin typeface="Nunito Sans"/>
              <a:ea typeface="Calibri"/>
              <a:cs typeface="Calibri"/>
            </a:endParaRPr>
          </a:p>
          <a:p>
            <a:endParaRPr lang="en-US" sz="40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4" name="Graphic 13" descr="Graduation cap with solid fill">
            <a:extLst>
              <a:ext uri="{FF2B5EF4-FFF2-40B4-BE49-F238E27FC236}">
                <a16:creationId xmlns:a16="http://schemas.microsoft.com/office/drawing/2014/main" id="{49AA4943-A812-A2C6-62E1-41A057239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355" y="376517"/>
            <a:ext cx="914162" cy="914400"/>
          </a:xfrm>
          <a:prstGeom prst="rect">
            <a:avLst/>
          </a:prstGeom>
        </p:spPr>
      </p:pic>
      <p:pic>
        <p:nvPicPr>
          <p:cNvPr id="8" name="Graphic 7" descr="Schoolhouse with solid fill">
            <a:extLst>
              <a:ext uri="{FF2B5EF4-FFF2-40B4-BE49-F238E27FC236}">
                <a16:creationId xmlns:a16="http://schemas.microsoft.com/office/drawing/2014/main" id="{42E8F52F-9761-5F81-AC26-CA756AEFD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412" y="2007547"/>
            <a:ext cx="914982" cy="914400"/>
          </a:xfrm>
          <a:prstGeom prst="rect">
            <a:avLst/>
          </a:prstGeom>
        </p:spPr>
      </p:pic>
      <p:pic>
        <p:nvPicPr>
          <p:cNvPr id="16" name="Graphic 15" descr="Car with solid fill">
            <a:extLst>
              <a:ext uri="{FF2B5EF4-FFF2-40B4-BE49-F238E27FC236}">
                <a16:creationId xmlns:a16="http://schemas.microsoft.com/office/drawing/2014/main" id="{5C999985-A916-ADEC-5CC1-6285DB84D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85881" y="2135458"/>
            <a:ext cx="914982" cy="914400"/>
          </a:xfrm>
          <a:prstGeom prst="rect">
            <a:avLst/>
          </a:prstGeom>
        </p:spPr>
      </p:pic>
      <p:pic>
        <p:nvPicPr>
          <p:cNvPr id="17" name="Graphic 16" descr="Renovation (House With Sparkles) with solid fill">
            <a:extLst>
              <a:ext uri="{FF2B5EF4-FFF2-40B4-BE49-F238E27FC236}">
                <a16:creationId xmlns:a16="http://schemas.microsoft.com/office/drawing/2014/main" id="{C3B847E3-2601-B130-038C-A6F69C4946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74107" y="2066583"/>
            <a:ext cx="914982" cy="914400"/>
          </a:xfrm>
          <a:prstGeom prst="rect">
            <a:avLst/>
          </a:prstGeom>
        </p:spPr>
      </p:pic>
      <p:pic>
        <p:nvPicPr>
          <p:cNvPr id="18" name="Graphic 17" descr="Storytelling with solid fill">
            <a:extLst>
              <a:ext uri="{FF2B5EF4-FFF2-40B4-BE49-F238E27FC236}">
                <a16:creationId xmlns:a16="http://schemas.microsoft.com/office/drawing/2014/main" id="{73F1FD10-80A9-3118-F553-256EAC3841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05974" y="2007548"/>
            <a:ext cx="914982" cy="914400"/>
          </a:xfrm>
          <a:prstGeom prst="rect">
            <a:avLst/>
          </a:prstGeom>
        </p:spPr>
      </p:pic>
      <p:pic>
        <p:nvPicPr>
          <p:cNvPr id="19" name="Graphic 18" descr="School boy with solid fill">
            <a:extLst>
              <a:ext uri="{FF2B5EF4-FFF2-40B4-BE49-F238E27FC236}">
                <a16:creationId xmlns:a16="http://schemas.microsoft.com/office/drawing/2014/main" id="{A7150DAC-9C8E-5571-30E8-AEF1D17028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89362" y="2007546"/>
            <a:ext cx="914982" cy="914400"/>
          </a:xfrm>
          <a:prstGeom prst="rect">
            <a:avLst/>
          </a:prstGeom>
        </p:spPr>
      </p:pic>
      <p:sp>
        <p:nvSpPr>
          <p:cNvPr id="20" name="object 9">
            <a:extLst>
              <a:ext uri="{FF2B5EF4-FFF2-40B4-BE49-F238E27FC236}">
                <a16:creationId xmlns:a16="http://schemas.microsoft.com/office/drawing/2014/main" id="{625162B7-A984-6E5A-1EB8-53E8B9DD874F}"/>
              </a:ext>
            </a:extLst>
          </p:cNvPr>
          <p:cNvSpPr/>
          <p:nvPr/>
        </p:nvSpPr>
        <p:spPr>
          <a:xfrm flipH="1">
            <a:off x="4168275" y="3116453"/>
            <a:ext cx="49227" cy="1662292"/>
          </a:xfrm>
          <a:custGeom>
            <a:avLst/>
            <a:gdLst/>
            <a:ahLst/>
            <a:cxnLst/>
            <a:rect l="l" t="t" r="r" b="b"/>
            <a:pathLst>
              <a:path h="1298575">
                <a:moveTo>
                  <a:pt x="0" y="0"/>
                </a:moveTo>
                <a:lnTo>
                  <a:pt x="0" y="129844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21" name="object 9">
            <a:extLst>
              <a:ext uri="{FF2B5EF4-FFF2-40B4-BE49-F238E27FC236}">
                <a16:creationId xmlns:a16="http://schemas.microsoft.com/office/drawing/2014/main" id="{7359F887-C1CA-9704-80EF-CC60994F6D8C}"/>
              </a:ext>
            </a:extLst>
          </p:cNvPr>
          <p:cNvSpPr/>
          <p:nvPr/>
        </p:nvSpPr>
        <p:spPr>
          <a:xfrm flipH="1">
            <a:off x="2435360" y="3116454"/>
            <a:ext cx="49227" cy="1662292"/>
          </a:xfrm>
          <a:custGeom>
            <a:avLst/>
            <a:gdLst/>
            <a:ahLst/>
            <a:cxnLst/>
            <a:rect l="l" t="t" r="r" b="b"/>
            <a:pathLst>
              <a:path h="1298575">
                <a:moveTo>
                  <a:pt x="0" y="0"/>
                </a:moveTo>
                <a:lnTo>
                  <a:pt x="0" y="129844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22" name="object 9">
            <a:extLst>
              <a:ext uri="{FF2B5EF4-FFF2-40B4-BE49-F238E27FC236}">
                <a16:creationId xmlns:a16="http://schemas.microsoft.com/office/drawing/2014/main" id="{5A124049-7684-7AF9-0DA1-80D4620293DC}"/>
              </a:ext>
            </a:extLst>
          </p:cNvPr>
          <p:cNvSpPr/>
          <p:nvPr/>
        </p:nvSpPr>
        <p:spPr>
          <a:xfrm flipH="1">
            <a:off x="9265277" y="2978704"/>
            <a:ext cx="49227" cy="1662292"/>
          </a:xfrm>
          <a:custGeom>
            <a:avLst/>
            <a:gdLst/>
            <a:ahLst/>
            <a:cxnLst/>
            <a:rect l="l" t="t" r="r" b="b"/>
            <a:pathLst>
              <a:path h="1298575">
                <a:moveTo>
                  <a:pt x="0" y="0"/>
                </a:moveTo>
                <a:lnTo>
                  <a:pt x="0" y="1298448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799"/>
          </a:p>
        </p:txBody>
      </p:sp>
      <p:pic>
        <p:nvPicPr>
          <p:cNvPr id="24" name="Graphic 23" descr="Children with solid fill">
            <a:extLst>
              <a:ext uri="{FF2B5EF4-FFF2-40B4-BE49-F238E27FC236}">
                <a16:creationId xmlns:a16="http://schemas.microsoft.com/office/drawing/2014/main" id="{8D93A153-3535-FF02-44E2-3E6350F029C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67359" y="2066583"/>
            <a:ext cx="91498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230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88825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402" y="-1720"/>
            <a:ext cx="1174698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3812" y="-1291"/>
            <a:ext cx="3607240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7503" y="779920"/>
            <a:ext cx="4967533" cy="4987091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FA80F-DBE9-49B0-8563-9059BB69F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503" y="818984"/>
            <a:ext cx="6594528" cy="326852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“With education choice, </a:t>
            </a:r>
            <a:r>
              <a:rPr lang="en-US" sz="4800" b="1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 get to control the narrative</a:t>
            </a: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.” </a:t>
            </a:r>
            <a:br>
              <a:rPr lang="en-US" sz="4800">
                <a:solidFill>
                  <a:srgbClr val="FFFFFF"/>
                </a:solidFill>
              </a:rPr>
            </a:b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Brandi Evans, Parent Advocate </a:t>
            </a:r>
            <a:endParaRPr lang="en-US" sz="4800" kern="1200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2" y="4480038"/>
            <a:ext cx="12176199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4378" y="1633128"/>
            <a:ext cx="6857572" cy="3591323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3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10DDEB-FDEB-4FED-B6AC-DA1A4AD5A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5"/>
            <a:ext cx="3815101" cy="1938076"/>
          </a:xfrm>
        </p:spPr>
        <p:txBody>
          <a:bodyPr>
            <a:normAutofit/>
          </a:bodyPr>
          <a:lstStyle/>
          <a:p>
            <a:r>
              <a:rPr lang="en-US" b="1">
                <a:latin typeface="Calibri"/>
                <a:cs typeface="Calibri"/>
              </a:rPr>
              <a:t>Grassroots Mobilization </a:t>
            </a:r>
            <a:endParaRPr lang="en-US"/>
          </a:p>
        </p:txBody>
      </p:sp>
      <p:pic>
        <p:nvPicPr>
          <p:cNvPr id="5" name="Picture 4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250B722F-CF1C-726E-64D0-FA36C2E5D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5" r="-3" b="10058"/>
          <a:stretch/>
        </p:blipFill>
        <p:spPr>
          <a:xfrm>
            <a:off x="4903038" y="-4"/>
            <a:ext cx="7285787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76" name="Picture 75" descr="A group of people marching in a protest&#10;&#10;Description automatically generated">
            <a:extLst>
              <a:ext uri="{FF2B5EF4-FFF2-40B4-BE49-F238E27FC236}">
                <a16:creationId xmlns:a16="http://schemas.microsoft.com/office/drawing/2014/main" id="{360EE896-A8F4-FFAF-5D89-11303B54A4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77" b="6904"/>
          <a:stretch/>
        </p:blipFill>
        <p:spPr>
          <a:xfrm>
            <a:off x="4725497" y="3802961"/>
            <a:ext cx="7470435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1594D27D-BC8B-43CA-9BAB-1248CB9311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3440863"/>
              </p:ext>
            </p:extLst>
          </p:nvPr>
        </p:nvGraphicFramePr>
        <p:xfrm>
          <a:off x="463850" y="2472750"/>
          <a:ext cx="4018970" cy="3744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10410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2" name="Rectangle 1061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64" name="Rectangle 1063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-1500"/>
            <a:ext cx="12188824" cy="6858000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5" name="Rectangle 1064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3" y="-1500"/>
            <a:ext cx="8117817" cy="6858001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6" name="Rectangle 1065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9269" y="-3000"/>
            <a:ext cx="12198087" cy="6859501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1" name="Rectangle 1060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8411" y="0"/>
            <a:ext cx="11715046" cy="6858000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1064DC-B1A1-FF26-3162-D5C61B0FB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341" y="561203"/>
            <a:ext cx="9930104" cy="11659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1900" b="1" i="1">
                <a:solidFill>
                  <a:srgbClr val="FFFFFF"/>
                </a:solidFill>
                <a:effectLst/>
              </a:rPr>
              <a:t>I’m a single mother of three. I drive a garbage truck for the city of Orlando, usually working more than 60 hours a week. I’m doing it to send my two youngest sons to private school. We live paycheck to paycheck, and sometimes I have to choose between buying food and paying tuition.</a:t>
            </a:r>
            <a:endParaRPr lang="en-US" sz="1900" b="1" i="1">
              <a:solidFill>
                <a:srgbClr val="FFFFFF"/>
              </a:solidFill>
            </a:endParaRPr>
          </a:p>
        </p:txBody>
      </p:sp>
      <p:sp>
        <p:nvSpPr>
          <p:cNvPr id="1063" name="Rectangle 1062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2888341"/>
            <a:ext cx="12200639" cy="396815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C45CDD-E7A8-C16F-1AF1-5D409B87D5EF}"/>
              </a:ext>
            </a:extLst>
          </p:cNvPr>
          <p:cNvSpPr txBox="1"/>
          <p:nvPr/>
        </p:nvSpPr>
        <p:spPr>
          <a:xfrm>
            <a:off x="1127276" y="5791201"/>
            <a:ext cx="9930103" cy="508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2200">
                <a:solidFill>
                  <a:srgbClr val="FFFFFF"/>
                </a:solidFill>
              </a:rPr>
              <a:t>https://www.reimaginedonline.org/2019/02/a-mothers-plea-for-education-choice/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225B04-0A69-05FC-21AB-F866EF1E16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49" b="1"/>
          <a:stretch/>
        </p:blipFill>
        <p:spPr bwMode="auto">
          <a:xfrm>
            <a:off x="2291216" y="2133758"/>
            <a:ext cx="2661416" cy="323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A27258-0ACE-2797-BFAB-C0245CFED6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40" r="5521" b="-5"/>
          <a:stretch/>
        </p:blipFill>
        <p:spPr>
          <a:xfrm>
            <a:off x="7262712" y="2133600"/>
            <a:ext cx="2657761" cy="323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3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hite puzzle with one red piece">
            <a:extLst>
              <a:ext uri="{FF2B5EF4-FFF2-40B4-BE49-F238E27FC236}">
                <a16:creationId xmlns:a16="http://schemas.microsoft.com/office/drawing/2014/main" id="{912174B7-04D4-32E5-91E3-F7BCD638E7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36" r="9573"/>
          <a:stretch/>
        </p:blipFill>
        <p:spPr>
          <a:xfrm>
            <a:off x="2521699" y="10"/>
            <a:ext cx="9667124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8833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3D3677-98D4-32EF-CD63-95A4AA0DC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365125"/>
            <a:ext cx="3821194" cy="1899912"/>
          </a:xfrm>
        </p:spPr>
        <p:txBody>
          <a:bodyPr>
            <a:normAutofit/>
          </a:bodyPr>
          <a:lstStyle/>
          <a:p>
            <a:r>
              <a:rPr lang="en-US" sz="4000">
                <a:latin typeface="Calibri"/>
                <a:cs typeface="Calibri"/>
              </a:rPr>
              <a:t>How many parents are there?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46F02-0547-7EF6-A6A6-041F0BE2A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1" y="2434201"/>
            <a:ext cx="3821194" cy="3742762"/>
          </a:xfrm>
        </p:spPr>
        <p:txBody>
          <a:bodyPr>
            <a:normAutofit/>
          </a:bodyPr>
          <a:lstStyle/>
          <a:p>
            <a:r>
              <a:rPr lang="en-US" sz="1900"/>
              <a:t>Nearly 450,000 students on scholarships</a:t>
            </a:r>
          </a:p>
          <a:p>
            <a:pPr marL="0" indent="0">
              <a:buNone/>
            </a:pPr>
            <a:endParaRPr lang="en-US" sz="1900"/>
          </a:p>
          <a:p>
            <a:r>
              <a:rPr lang="en-US" sz="1900"/>
              <a:t>Nearly 385,000 students in charter schools</a:t>
            </a:r>
          </a:p>
          <a:p>
            <a:endParaRPr lang="en-US" sz="1900"/>
          </a:p>
          <a:p>
            <a:endParaRPr lang="en-US" sz="1900"/>
          </a:p>
          <a:p>
            <a:pPr marL="0" indent="0">
              <a:buNone/>
            </a:pPr>
            <a:r>
              <a:rPr lang="en-US" sz="1900" b="1"/>
              <a:t>Important to work with parents to build a constituency of support for both local and state issues to help more students have access. </a:t>
            </a:r>
          </a:p>
          <a:p>
            <a:endParaRPr lang="en-US" sz="1900"/>
          </a:p>
          <a:p>
            <a:pPr marL="0" indent="0">
              <a:buNone/>
            </a:pPr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250046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C79918-511F-165B-1315-857963830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692" y="3827844"/>
            <a:ext cx="6764643" cy="11681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6000">
                <a:solidFill>
                  <a:srgbClr val="FFFFFE"/>
                </a:solidFill>
              </a:rPr>
              <a:t>Think-Pair-Share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53FB5-A1D0-12AC-6F5A-BC424A9B5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692" y="5088106"/>
            <a:ext cx="6764643" cy="11681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 algn="ctr" defTabSz="914400">
              <a:buNone/>
            </a:pPr>
            <a:r>
              <a:rPr lang="en-US" sz="2400">
                <a:solidFill>
                  <a:srgbClr val="FFFFFF"/>
                </a:solidFill>
              </a:rPr>
              <a:t>What are the ways you may need to mobilize parents in the next few years?</a:t>
            </a:r>
            <a:endParaRPr lang="en-US"/>
          </a:p>
          <a:p>
            <a:pPr marL="0" indent="0" algn="ctr" defTabSz="914400">
              <a:buNone/>
            </a:pPr>
            <a:endParaRPr lang="en-US" sz="2400">
              <a:solidFill>
                <a:srgbClr val="FFFFFE"/>
              </a:solidFill>
              <a:cs typeface="Calibri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EBF4792E-DF83-4D24-9924-01EC30A32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8512"/>
            <a:ext cx="3951229" cy="5932172"/>
          </a:xfrm>
          <a:custGeom>
            <a:avLst/>
            <a:gdLst>
              <a:gd name="connsiteX0" fmla="*/ 986173 w 3952259"/>
              <a:gd name="connsiteY0" fmla="*/ 0 h 5932172"/>
              <a:gd name="connsiteX1" fmla="*/ 3952259 w 3952259"/>
              <a:gd name="connsiteY1" fmla="*/ 2966086 h 5932172"/>
              <a:gd name="connsiteX2" fmla="*/ 986173 w 3952259"/>
              <a:gd name="connsiteY2" fmla="*/ 5932172 h 5932172"/>
              <a:gd name="connsiteX3" fmla="*/ 104150 w 3952259"/>
              <a:gd name="connsiteY3" fmla="*/ 5798823 h 5932172"/>
              <a:gd name="connsiteX4" fmla="*/ 0 w 3952259"/>
              <a:gd name="connsiteY4" fmla="*/ 5760704 h 5932172"/>
              <a:gd name="connsiteX5" fmla="*/ 0 w 3952259"/>
              <a:gd name="connsiteY5" fmla="*/ 171469 h 5932172"/>
              <a:gd name="connsiteX6" fmla="*/ 104150 w 3952259"/>
              <a:gd name="connsiteY6" fmla="*/ 133350 h 5932172"/>
              <a:gd name="connsiteX7" fmla="*/ 986173 w 3952259"/>
              <a:gd name="connsiteY7" fmla="*/ 0 h 593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52259" h="5932172">
                <a:moveTo>
                  <a:pt x="986173" y="0"/>
                </a:moveTo>
                <a:cubicBezTo>
                  <a:pt x="2624297" y="0"/>
                  <a:pt x="3952259" y="1327962"/>
                  <a:pt x="3952259" y="2966086"/>
                </a:cubicBezTo>
                <a:cubicBezTo>
                  <a:pt x="3952259" y="4604210"/>
                  <a:pt x="2624297" y="5932172"/>
                  <a:pt x="986173" y="5932172"/>
                </a:cubicBezTo>
                <a:cubicBezTo>
                  <a:pt x="679025" y="5932172"/>
                  <a:pt x="382781" y="5885486"/>
                  <a:pt x="104150" y="5798823"/>
                </a:cubicBezTo>
                <a:lnTo>
                  <a:pt x="0" y="5760704"/>
                </a:lnTo>
                <a:lnTo>
                  <a:pt x="0" y="171469"/>
                </a:lnTo>
                <a:lnTo>
                  <a:pt x="104150" y="133350"/>
                </a:lnTo>
                <a:cubicBezTo>
                  <a:pt x="382781" y="46686"/>
                  <a:pt x="679025" y="0"/>
                  <a:pt x="9861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15837328-A57C-47AA-B520-C83F4A6BD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57120" y="0"/>
            <a:ext cx="4474582" cy="3256337"/>
          </a:xfrm>
          <a:custGeom>
            <a:avLst/>
            <a:gdLst>
              <a:gd name="connsiteX0" fmla="*/ 246861 w 4475748"/>
              <a:gd name="connsiteY0" fmla="*/ 0 h 3256337"/>
              <a:gd name="connsiteX1" fmla="*/ 4228888 w 4475748"/>
              <a:gd name="connsiteY1" fmla="*/ 0 h 3256337"/>
              <a:gd name="connsiteX2" fmla="*/ 4299885 w 4475748"/>
              <a:gd name="connsiteY2" fmla="*/ 147382 h 3256337"/>
              <a:gd name="connsiteX3" fmla="*/ 4475748 w 4475748"/>
              <a:gd name="connsiteY3" fmla="*/ 1018463 h 3256337"/>
              <a:gd name="connsiteX4" fmla="*/ 2237874 w 4475748"/>
              <a:gd name="connsiteY4" fmla="*/ 3256337 h 3256337"/>
              <a:gd name="connsiteX5" fmla="*/ 0 w 4475748"/>
              <a:gd name="connsiteY5" fmla="*/ 1018463 h 3256337"/>
              <a:gd name="connsiteX6" fmla="*/ 175863 w 4475748"/>
              <a:gd name="connsiteY6" fmla="*/ 147382 h 325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75748" h="3256337">
                <a:moveTo>
                  <a:pt x="246861" y="0"/>
                </a:moveTo>
                <a:lnTo>
                  <a:pt x="4228888" y="0"/>
                </a:lnTo>
                <a:lnTo>
                  <a:pt x="4299885" y="147382"/>
                </a:lnTo>
                <a:cubicBezTo>
                  <a:pt x="4413128" y="415117"/>
                  <a:pt x="4475748" y="709477"/>
                  <a:pt x="4475748" y="1018463"/>
                </a:cubicBezTo>
                <a:cubicBezTo>
                  <a:pt x="4475748" y="2254407"/>
                  <a:pt x="3473818" y="3256337"/>
                  <a:pt x="2237874" y="3256337"/>
                </a:cubicBezTo>
                <a:cubicBezTo>
                  <a:pt x="1001930" y="3256337"/>
                  <a:pt x="0" y="2254407"/>
                  <a:pt x="0" y="1018463"/>
                </a:cubicBezTo>
                <a:cubicBezTo>
                  <a:pt x="0" y="709477"/>
                  <a:pt x="62621" y="415117"/>
                  <a:pt x="175863" y="14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580241">
            <a:off x="-1784744" y="614427"/>
            <a:ext cx="6199926" cy="6198311"/>
          </a:xfrm>
          <a:prstGeom prst="arc">
            <a:avLst>
              <a:gd name="adj1" fmla="val 14455503"/>
              <a:gd name="adj2" fmla="val 18389131"/>
            </a:avLst>
          </a:prstGeom>
          <a:ln w="127000" cap="rnd">
            <a:solidFill>
              <a:srgbClr val="0070C0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Person with idea with solid fill">
            <a:extLst>
              <a:ext uri="{FF2B5EF4-FFF2-40B4-BE49-F238E27FC236}">
                <a16:creationId xmlns:a16="http://schemas.microsoft.com/office/drawing/2014/main" id="{B69585AF-F8D1-9D8B-B1B9-B3AA0966F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7691" y="1876659"/>
            <a:ext cx="2972955" cy="2972955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</p:spPr>
      </p:pic>
      <p:pic>
        <p:nvPicPr>
          <p:cNvPr id="6" name="Graphic 5" descr="Group brainstorm outline">
            <a:extLst>
              <a:ext uri="{FF2B5EF4-FFF2-40B4-BE49-F238E27FC236}">
                <a16:creationId xmlns:a16="http://schemas.microsoft.com/office/drawing/2014/main" id="{6C8D5C14-B258-599B-B369-C2FE25407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0716" y="134031"/>
            <a:ext cx="2487391" cy="2487391"/>
          </a:xfrm>
          <a:custGeom>
            <a:avLst/>
            <a:gdLst/>
            <a:ahLst/>
            <a:cxnLst/>
            <a:rect l="l" t="t" r="r" b="b"/>
            <a:pathLst>
              <a:path w="2487175" h="2487175">
                <a:moveTo>
                  <a:pt x="67328" y="0"/>
                </a:moveTo>
                <a:lnTo>
                  <a:pt x="2419847" y="0"/>
                </a:lnTo>
                <a:cubicBezTo>
                  <a:pt x="2457031" y="0"/>
                  <a:pt x="2487175" y="30144"/>
                  <a:pt x="2487175" y="67328"/>
                </a:cubicBezTo>
                <a:lnTo>
                  <a:pt x="2487175" y="2419847"/>
                </a:lnTo>
                <a:cubicBezTo>
                  <a:pt x="2487175" y="2457031"/>
                  <a:pt x="2457031" y="2487175"/>
                  <a:pt x="2419847" y="2487175"/>
                </a:cubicBezTo>
                <a:lnTo>
                  <a:pt x="67328" y="2487175"/>
                </a:lnTo>
                <a:cubicBezTo>
                  <a:pt x="30144" y="2487175"/>
                  <a:pt x="0" y="2457031"/>
                  <a:pt x="0" y="2419847"/>
                </a:cubicBezTo>
                <a:lnTo>
                  <a:pt x="0" y="67328"/>
                </a:lnTo>
                <a:cubicBezTo>
                  <a:pt x="0" y="30144"/>
                  <a:pt x="30144" y="0"/>
                  <a:pt x="67328" y="0"/>
                </a:cubicBezTo>
                <a:close/>
              </a:path>
            </a:pathLst>
          </a:custGeom>
        </p:spPr>
      </p:pic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8A03A6A2-7849-4179-B68F-C11DDDB23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48799" y="0"/>
            <a:ext cx="3440026" cy="3674631"/>
          </a:xfrm>
          <a:custGeom>
            <a:avLst/>
            <a:gdLst>
              <a:gd name="connsiteX0" fmla="*/ 523074 w 3440922"/>
              <a:gd name="connsiteY0" fmla="*/ 0 h 3674631"/>
              <a:gd name="connsiteX1" fmla="*/ 3440922 w 3440922"/>
              <a:gd name="connsiteY1" fmla="*/ 0 h 3674631"/>
              <a:gd name="connsiteX2" fmla="*/ 3440922 w 3440922"/>
              <a:gd name="connsiteY2" fmla="*/ 3321701 h 3674631"/>
              <a:gd name="connsiteX3" fmla="*/ 3304578 w 3440922"/>
              <a:gd name="connsiteY3" fmla="*/ 3404532 h 3674631"/>
              <a:gd name="connsiteX4" fmla="*/ 2237874 w 3440922"/>
              <a:gd name="connsiteY4" fmla="*/ 3674631 h 3674631"/>
              <a:gd name="connsiteX5" fmla="*/ 0 w 3440922"/>
              <a:gd name="connsiteY5" fmla="*/ 1436757 h 3674631"/>
              <a:gd name="connsiteX6" fmla="*/ 511022 w 3440922"/>
              <a:gd name="connsiteY6" fmla="*/ 13261 h 367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40922" h="3674631">
                <a:moveTo>
                  <a:pt x="523074" y="0"/>
                </a:moveTo>
                <a:lnTo>
                  <a:pt x="3440922" y="0"/>
                </a:lnTo>
                <a:lnTo>
                  <a:pt x="3440922" y="3321701"/>
                </a:lnTo>
                <a:lnTo>
                  <a:pt x="3304578" y="3404532"/>
                </a:lnTo>
                <a:cubicBezTo>
                  <a:pt x="2987486" y="3576786"/>
                  <a:pt x="2624107" y="3674631"/>
                  <a:pt x="2237874" y="3674631"/>
                </a:cubicBezTo>
                <a:cubicBezTo>
                  <a:pt x="1001930" y="3674631"/>
                  <a:pt x="0" y="2672701"/>
                  <a:pt x="0" y="1436757"/>
                </a:cubicBezTo>
                <a:cubicBezTo>
                  <a:pt x="0" y="896032"/>
                  <a:pt x="191776" y="400098"/>
                  <a:pt x="511022" y="132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Lecturer with solid fill">
            <a:extLst>
              <a:ext uri="{FF2B5EF4-FFF2-40B4-BE49-F238E27FC236}">
                <a16:creationId xmlns:a16="http://schemas.microsoft.com/office/drawing/2014/main" id="{5E4BF64D-A728-B811-42F6-88B1074D14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40199" y="407063"/>
            <a:ext cx="2378947" cy="2378947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5171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7" name="Rectangle 4106">
            <a:extLst>
              <a:ext uri="{FF2B5EF4-FFF2-40B4-BE49-F238E27FC236}">
                <a16:creationId xmlns:a16="http://schemas.microsoft.com/office/drawing/2014/main" id="{DB61C582-23D5-4C48-B31B-11B91396D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985" y="502021"/>
            <a:ext cx="4944427" cy="1667997"/>
          </a:xfrm>
        </p:spPr>
        <p:txBody>
          <a:bodyPr anchor="b">
            <a:normAutofit/>
          </a:bodyPr>
          <a:lstStyle/>
          <a:p>
            <a:r>
              <a:rPr lang="en-US" sz="4000" b="1">
                <a:latin typeface="Maiandra GD" panose="020E0502030308020204" pitchFamily="34" charset="0"/>
              </a:rPr>
              <a:t>We need each other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9986" y="2399857"/>
            <a:ext cx="4944427" cy="3455033"/>
          </a:xfrm>
        </p:spPr>
        <p:txBody>
          <a:bodyPr anchor="t">
            <a:normAutofit/>
          </a:bodyPr>
          <a:lstStyle/>
          <a:p>
            <a:r>
              <a:rPr lang="en-US" sz="1900"/>
              <a:t>Phone Calls</a:t>
            </a:r>
          </a:p>
          <a:p>
            <a:r>
              <a:rPr lang="en-US" sz="1900"/>
              <a:t>Committee/Legislative/District Meetings</a:t>
            </a:r>
          </a:p>
          <a:p>
            <a:r>
              <a:rPr lang="en-US" sz="1900"/>
              <a:t>School Board Meetings</a:t>
            </a:r>
          </a:p>
          <a:p>
            <a:r>
              <a:rPr lang="en-US" sz="1900"/>
              <a:t>Blog Comments</a:t>
            </a:r>
          </a:p>
          <a:p>
            <a:r>
              <a:rPr lang="en-US" sz="1900"/>
              <a:t>Newspaper Reporters</a:t>
            </a:r>
          </a:p>
          <a:p>
            <a:r>
              <a:rPr lang="en-US" sz="1900"/>
              <a:t>Letters to Editors/Op-Eds</a:t>
            </a:r>
          </a:p>
          <a:p>
            <a:r>
              <a:rPr lang="en-US" sz="1900"/>
              <a:t>Social Media</a:t>
            </a:r>
          </a:p>
          <a:p>
            <a:r>
              <a:rPr lang="en-US" sz="1900"/>
              <a:t>Parent Meetings</a:t>
            </a:r>
          </a:p>
          <a:p>
            <a:r>
              <a:rPr lang="en-US" sz="1900"/>
              <a:t>Emails</a:t>
            </a:r>
          </a:p>
          <a:p>
            <a:endParaRPr lang="en-US" sz="1900"/>
          </a:p>
        </p:txBody>
      </p:sp>
      <p:pic>
        <p:nvPicPr>
          <p:cNvPr id="4102" name="Picture 6" descr="https://lh6.googleusercontent.com/jUiDYI69xtEHXE7Kx5-6sB_ibqtaprTyZWXk1TKa28oWZd9xoCH93o25vcFMLnBhVHJirQeWX7p97YmFzJD-C3MNojDfs4vIz5YU3WqMsOHDJEhWYOLb4fWCsXCcoS3GGsxYMSKGIRpWvep5rQ">
            <a:extLst>
              <a:ext uri="{FF2B5EF4-FFF2-40B4-BE49-F238E27FC236}">
                <a16:creationId xmlns:a16="http://schemas.microsoft.com/office/drawing/2014/main" id="{CFEB834B-90BF-4A3B-8217-0DBE57270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9" r="-7" b="970"/>
          <a:stretch/>
        </p:blipFill>
        <p:spPr bwMode="auto">
          <a:xfrm>
            <a:off x="9062345" y="1016568"/>
            <a:ext cx="2107085" cy="205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indoor, wall, person, woman&#10;&#10;Description automatically generated">
            <a:extLst>
              <a:ext uri="{FF2B5EF4-FFF2-40B4-BE49-F238E27FC236}">
                <a16:creationId xmlns:a16="http://schemas.microsoft.com/office/drawing/2014/main" id="{D44DCBAD-A64E-4B48-89A0-1EFB5CCFD0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675" r="28726" b="4"/>
          <a:stretch/>
        </p:blipFill>
        <p:spPr>
          <a:xfrm>
            <a:off x="6607768" y="3409858"/>
            <a:ext cx="2107085" cy="2053975"/>
          </a:xfrm>
          <a:prstGeom prst="rect">
            <a:avLst/>
          </a:prstGeom>
        </p:spPr>
      </p:pic>
      <p:pic>
        <p:nvPicPr>
          <p:cNvPr id="11" name="Picture 10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4AADA743-0E6F-46D6-BEE0-FC22F4468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1" r="-3" b="-3"/>
          <a:stretch/>
        </p:blipFill>
        <p:spPr>
          <a:xfrm>
            <a:off x="9062345" y="3409858"/>
            <a:ext cx="2107085" cy="2053975"/>
          </a:xfrm>
          <a:prstGeom prst="rect">
            <a:avLst/>
          </a:prstGeom>
        </p:spPr>
      </p:pic>
      <p:sp>
        <p:nvSpPr>
          <p:cNvPr id="4109" name="Rectangle 4108">
            <a:extLst>
              <a:ext uri="{FF2B5EF4-FFF2-40B4-BE49-F238E27FC236}">
                <a16:creationId xmlns:a16="http://schemas.microsoft.com/office/drawing/2014/main" id="{564B7BD9-7F70-40CA-A74D-E1E6DA334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88825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1" name="Rectangle 4110">
            <a:extLst>
              <a:ext uri="{FF2B5EF4-FFF2-40B4-BE49-F238E27FC236}">
                <a16:creationId xmlns:a16="http://schemas.microsoft.com/office/drawing/2014/main" id="{5370CCB5-705B-4E99-8F73-B5403ED84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7548" y="6400799"/>
            <a:ext cx="8151275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2882825-8C18-4680-9353-CD7CC94561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91" y="0"/>
            <a:ext cx="1197864" cy="106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F813A829BBB141BF51F53A982DECF4" ma:contentTypeVersion="14" ma:contentTypeDescription="Create a new document." ma:contentTypeScope="" ma:versionID="b8dc1cd57eaeb0e88d23655ed6a3789c">
  <xsd:schema xmlns:xsd="http://www.w3.org/2001/XMLSchema" xmlns:xs="http://www.w3.org/2001/XMLSchema" xmlns:p="http://schemas.microsoft.com/office/2006/metadata/properties" xmlns:ns3="7654a18a-37c4-42e1-960a-bc0c1ebaf091" xmlns:ns4="a78c52d1-6a33-4e64-9270-cec12f206da2" targetNamespace="http://schemas.microsoft.com/office/2006/metadata/properties" ma:root="true" ma:fieldsID="fd850aa82241153622bb786d25bfd427" ns3:_="" ns4:_="">
    <xsd:import namespace="7654a18a-37c4-42e1-960a-bc0c1ebaf091"/>
    <xsd:import namespace="a78c52d1-6a33-4e64-9270-cec12f206da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54a18a-37c4-42e1-960a-bc0c1ebaf0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8c52d1-6a33-4e64-9270-cec12f206da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9A400F-7FC2-40CB-9947-E642F79763B3}">
  <ds:schemaRefs>
    <ds:schemaRef ds:uri="7654a18a-37c4-42e1-960a-bc0c1ebaf091"/>
    <ds:schemaRef ds:uri="a78c52d1-6a33-4e64-9270-cec12f206da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A8D997B-EB07-416A-BB8D-AE790B7B7DEF}">
  <ds:schemaRefs>
    <ds:schemaRef ds:uri="7654a18a-37c4-42e1-960a-bc0c1ebaf091"/>
    <ds:schemaRef ds:uri="a78c52d1-6a33-4e64-9270-cec12f206da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B764D05-8B9B-401F-B01B-9D8A51C652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919</Words>
  <Application>Microsoft Office PowerPoint</Application>
  <PresentationFormat>Custom</PresentationFormat>
  <Paragraphs>100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Corbel</vt:lpstr>
      <vt:lpstr>Maiandra GD</vt:lpstr>
      <vt:lpstr>Nunito Sans</vt:lpstr>
      <vt:lpstr>NunitoSans-Black</vt:lpstr>
      <vt:lpstr>Office Theme</vt:lpstr>
      <vt:lpstr>The Power of Parent Engagement </vt:lpstr>
      <vt:lpstr>PowerPoint Presentation</vt:lpstr>
      <vt:lpstr>PowerPoint Presentation</vt:lpstr>
      <vt:lpstr>“With education choice, I get to control the narrative.”  Brandi Evans, Parent Advocate </vt:lpstr>
      <vt:lpstr>Grassroots Mobilization </vt:lpstr>
      <vt:lpstr>I’m a single mother of three. I drive a garbage truck for the city of Orlando, usually working more than 60 hours a week. I’m doing it to send my two youngest sons to private school. We live paycheck to paycheck, and sometimes I have to choose between buying food and paying tuition.</vt:lpstr>
      <vt:lpstr>How many parents are there?</vt:lpstr>
      <vt:lpstr>Think-Pair-Share</vt:lpstr>
      <vt:lpstr>We need each other</vt:lpstr>
      <vt:lpstr>PowerPoint Presentation</vt:lpstr>
      <vt:lpstr>Tactics That Work!  Speak before lawmakers </vt:lpstr>
      <vt:lpstr>Think-Pair-Share</vt:lpstr>
      <vt:lpstr>Tactics That Work!  Respond to opponents</vt:lpstr>
      <vt:lpstr>Tactics That Work! Share powerful stories</vt:lpstr>
      <vt:lpstr>Tactics That Work! Share powerful stories</vt:lpstr>
      <vt:lpstr>Tactics that work!</vt:lpstr>
      <vt:lpstr>Focus on the central point: We are one! </vt:lpstr>
      <vt:lpstr>Speak from the heart </vt:lpstr>
      <vt:lpstr>Think-Pair-Share</vt:lpstr>
      <vt:lpstr>Tactics that work!</vt:lpstr>
      <vt:lpstr>Relationship Building is KEY!</vt:lpstr>
      <vt:lpstr>Webinars and meetings </vt:lpstr>
      <vt:lpstr>Providers &amp; Schools</vt:lpstr>
      <vt:lpstr>How do critical issues affect your organization?</vt:lpstr>
      <vt:lpstr>Think-Pair-Share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PARENT POWER: Tactics That Work!</dc:title>
  <dc:creator>Lorraine McBride</dc:creator>
  <cp:lastModifiedBy>Lauren May</cp:lastModifiedBy>
  <cp:revision>1</cp:revision>
  <dcterms:created xsi:type="dcterms:W3CDTF">2019-04-25T01:30:59Z</dcterms:created>
  <dcterms:modified xsi:type="dcterms:W3CDTF">2024-11-01T17:43:34Z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0x0101005DF813A829BBB141BF51F53A982DECF4</vt:lpwstr>
  </property>
</Properties>
</file>