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70" r:id="rId3"/>
    <p:sldId id="258" r:id="rId4"/>
    <p:sldId id="277" r:id="rId5"/>
    <p:sldId id="262" r:id="rId6"/>
    <p:sldId id="274" r:id="rId7"/>
    <p:sldId id="265" r:id="rId8"/>
    <p:sldId id="261" r:id="rId9"/>
    <p:sldId id="259" r:id="rId10"/>
    <p:sldId id="266" r:id="rId11"/>
    <p:sldId id="273" r:id="rId12"/>
    <p:sldId id="276" r:id="rId13"/>
    <p:sldId id="268" r:id="rId14"/>
    <p:sldId id="267" r:id="rId15"/>
    <p:sldId id="269"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CC7E0D-99A6-42F3-89A4-1F9B652BA845}" v="10" dt="2024-11-05T22:12:49.549"/>
    <p1510:client id="{D763EF09-8BA8-495C-8B0C-7CB33ACCFF69}" v="81" dt="2024-11-05T17:51:46.513"/>
    <p1510:client id="{E7902FB1-C098-C7A9-D6D4-381AC13FCC9B}" v="3" dt="2024-11-05T22:10:28.9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4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58D05-D63B-4E4C-AE27-3DC49CB85257}"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8C5E2-AAC9-43A2-BAFD-AEF5B764F931}" type="slidenum">
              <a:rPr lang="en-US" smtClean="0"/>
              <a:t>‹#›</a:t>
            </a:fld>
            <a:endParaRPr lang="en-US"/>
          </a:p>
        </p:txBody>
      </p:sp>
    </p:spTree>
    <p:extLst>
      <p:ext uri="{BB962C8B-B14F-4D97-AF65-F5344CB8AC3E}">
        <p14:creationId xmlns:p14="http://schemas.microsoft.com/office/powerpoint/2010/main" val="30268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2F55"/>
                </a:solidFill>
                <a:effectLst/>
                <a:latin typeface="Montserrat" panose="020F0502020204030204" pitchFamily="2" charset="0"/>
              </a:rPr>
              <a:t>1.     </a:t>
            </a:r>
            <a:r>
              <a:rPr lang="en-US" sz="1200" b="1" i="0" dirty="0">
                <a:solidFill>
                  <a:srgbClr val="002F55"/>
                </a:solidFill>
                <a:effectLst/>
                <a:latin typeface="Montserrat" panose="020F0502020204030204" pitchFamily="2" charset="0"/>
              </a:rPr>
              <a:t>Choice programs</a:t>
            </a:r>
            <a:r>
              <a:rPr lang="en-US" sz="1200" b="0" i="0" dirty="0">
                <a:solidFill>
                  <a:srgbClr val="002F55"/>
                </a:solidFill>
                <a:effectLst/>
                <a:latin typeface="Montserrat" panose="020F0502020204030204" pitchFamily="2" charset="0"/>
              </a:rPr>
              <a:t>: whether publicly supported choice programs, such as scholarships, vouchers, tax credits and education savings accounts are available, allowing parents to choose the educational options best suited to the needs of their children;</a:t>
            </a:r>
            <a:br>
              <a:rPr lang="en-US" sz="1200" dirty="0"/>
            </a:br>
            <a:br>
              <a:rPr lang="en-US" sz="1200" dirty="0"/>
            </a:br>
            <a:r>
              <a:rPr lang="en-US" sz="1200" b="0" i="0" dirty="0">
                <a:solidFill>
                  <a:srgbClr val="002F55"/>
                </a:solidFill>
                <a:effectLst/>
                <a:latin typeface="Montserrat" panose="020F0502020204030204" pitchFamily="2" charset="0"/>
              </a:rPr>
              <a:t>2.     </a:t>
            </a:r>
            <a:r>
              <a:rPr lang="en-US" sz="1200" b="1" i="0" dirty="0">
                <a:solidFill>
                  <a:srgbClr val="002F55"/>
                </a:solidFill>
                <a:effectLst/>
                <a:latin typeface="Montserrat" panose="020F0502020204030204" pitchFamily="2" charset="0"/>
              </a:rPr>
              <a:t>Charter schools</a:t>
            </a:r>
            <a:r>
              <a:rPr lang="en-US" sz="1200" b="0" i="0" dirty="0">
                <a:solidFill>
                  <a:srgbClr val="002F55"/>
                </a:solidFill>
                <a:effectLst/>
                <a:latin typeface="Montserrat" panose="020F0502020204030204" pitchFamily="2" charset="0"/>
              </a:rPr>
              <a:t>: whether charter schools are being encouraged to expand and flourish, provided maximum autonomy to thrive and are being equitably supported;</a:t>
            </a:r>
            <a:br>
              <a:rPr lang="en-US" sz="1200" dirty="0"/>
            </a:br>
            <a:br>
              <a:rPr lang="en-US" sz="1200" dirty="0"/>
            </a:br>
            <a:r>
              <a:rPr lang="en-US" sz="1200" b="0" i="0" dirty="0">
                <a:solidFill>
                  <a:srgbClr val="002F55"/>
                </a:solidFill>
                <a:effectLst/>
                <a:latin typeface="Montserrat" panose="020F0502020204030204" pitchFamily="2" charset="0"/>
              </a:rPr>
              <a:t>3.     </a:t>
            </a:r>
            <a:r>
              <a:rPr lang="en-US" sz="1200" b="1" i="0" dirty="0">
                <a:solidFill>
                  <a:srgbClr val="002F55"/>
                </a:solidFill>
                <a:effectLst/>
                <a:latin typeface="Montserrat" panose="020F0502020204030204" pitchFamily="2" charset="0"/>
              </a:rPr>
              <a:t>Innovation</a:t>
            </a:r>
            <a:r>
              <a:rPr lang="en-US" sz="1200" b="0" i="0" dirty="0">
                <a:solidFill>
                  <a:srgbClr val="002F55"/>
                </a:solidFill>
                <a:effectLst/>
                <a:latin typeface="Montserrat" panose="020F0502020204030204" pitchFamily="2" charset="0"/>
              </a:rPr>
              <a:t>: whether the state is a leader in providing the flexibility educators need to take advantage of personalized, blended, project-based and other 21</a:t>
            </a:r>
            <a:r>
              <a:rPr lang="en-US" sz="1200" b="0" i="0" baseline="30000" dirty="0">
                <a:solidFill>
                  <a:srgbClr val="002F55"/>
                </a:solidFill>
                <a:effectLst/>
                <a:latin typeface="Montserrat" panose="020F0502020204030204" pitchFamily="2" charset="0"/>
              </a:rPr>
              <a:t>st</a:t>
            </a:r>
            <a:r>
              <a:rPr lang="en-US" sz="1200" b="0" i="0" dirty="0">
                <a:solidFill>
                  <a:srgbClr val="002F55"/>
                </a:solidFill>
                <a:effectLst/>
                <a:latin typeface="Montserrat" panose="020F0502020204030204" pitchFamily="2" charset="0"/>
              </a:rPr>
              <a:t> century learning approaches and whether student progress is being measured by what they accomplish, not when and how it’s done; and</a:t>
            </a:r>
            <a:br>
              <a:rPr lang="en-US" sz="1200" dirty="0"/>
            </a:br>
            <a:br>
              <a:rPr lang="en-US" sz="1200" dirty="0"/>
            </a:br>
            <a:r>
              <a:rPr lang="en-US" sz="1200" b="0" i="0" dirty="0">
                <a:solidFill>
                  <a:srgbClr val="002F55"/>
                </a:solidFill>
                <a:effectLst/>
                <a:latin typeface="Montserrat" panose="020F0502020204030204" pitchFamily="2" charset="0"/>
              </a:rPr>
              <a:t>4.     </a:t>
            </a:r>
            <a:r>
              <a:rPr lang="en-US" sz="1200" b="1" i="0" dirty="0">
                <a:solidFill>
                  <a:srgbClr val="002F55"/>
                </a:solidFill>
                <a:effectLst/>
                <a:latin typeface="Montserrat" panose="020F0502020204030204" pitchFamily="2" charset="0"/>
              </a:rPr>
              <a:t>Transparency</a:t>
            </a:r>
            <a:r>
              <a:rPr lang="en-US" sz="1200" b="0" i="0" dirty="0">
                <a:solidFill>
                  <a:srgbClr val="002F55"/>
                </a:solidFill>
                <a:effectLst/>
                <a:latin typeface="Montserrat" panose="020F0502020204030204" pitchFamily="2" charset="0"/>
              </a:rPr>
              <a:t>: whether the state’s leaders are transparent and open about their policies and curriculum choices and whether district and school test scores, graduation rates, and other important data are readily available to parents.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258C5E2-AAC9-43A2-BAFD-AEF5B764F931}" type="slidenum">
              <a:rPr lang="en-US" smtClean="0"/>
              <a:t>3</a:t>
            </a:fld>
            <a:endParaRPr lang="en-US"/>
          </a:p>
        </p:txBody>
      </p:sp>
    </p:spTree>
    <p:extLst>
      <p:ext uri="{BB962C8B-B14F-4D97-AF65-F5344CB8AC3E}">
        <p14:creationId xmlns:p14="http://schemas.microsoft.com/office/powerpoint/2010/main" val="138366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5330D-8BA7-CA62-0A47-AE55624FE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F4166F-A59A-3EBF-DF0E-65ACB7DBB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16CC30-A3ED-9585-F838-8D2BDC533CD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2F55"/>
                </a:solidFill>
                <a:effectLst/>
                <a:latin typeface="Montserrat" panose="020F0502020204030204" pitchFamily="2" charset="0"/>
              </a:rPr>
              <a:t>1.     </a:t>
            </a:r>
            <a:r>
              <a:rPr lang="en-US" sz="1200" b="1" i="0" dirty="0">
                <a:solidFill>
                  <a:srgbClr val="002F55"/>
                </a:solidFill>
                <a:effectLst/>
                <a:latin typeface="Montserrat" panose="020F0502020204030204" pitchFamily="2" charset="0"/>
              </a:rPr>
              <a:t>Choice programs</a:t>
            </a:r>
            <a:r>
              <a:rPr lang="en-US" sz="1200" b="0" i="0" dirty="0">
                <a:solidFill>
                  <a:srgbClr val="002F55"/>
                </a:solidFill>
                <a:effectLst/>
                <a:latin typeface="Montserrat" panose="020F0502020204030204" pitchFamily="2" charset="0"/>
              </a:rPr>
              <a:t>: whether publicly supported choice programs, such as scholarships, vouchers, tax credits and education savings accounts are available, allowing parents to choose the educational options best suited to the needs of their children;</a:t>
            </a:r>
            <a:br>
              <a:rPr lang="en-US" sz="1200" dirty="0"/>
            </a:br>
            <a:br>
              <a:rPr lang="en-US" sz="1200" dirty="0"/>
            </a:br>
            <a:r>
              <a:rPr lang="en-US" sz="1200" b="0" i="0" dirty="0">
                <a:solidFill>
                  <a:srgbClr val="002F55"/>
                </a:solidFill>
                <a:effectLst/>
                <a:latin typeface="Montserrat" panose="020F0502020204030204" pitchFamily="2" charset="0"/>
              </a:rPr>
              <a:t>2.     </a:t>
            </a:r>
            <a:r>
              <a:rPr lang="en-US" sz="1200" b="1" i="0" dirty="0">
                <a:solidFill>
                  <a:srgbClr val="002F55"/>
                </a:solidFill>
                <a:effectLst/>
                <a:latin typeface="Montserrat" panose="020F0502020204030204" pitchFamily="2" charset="0"/>
              </a:rPr>
              <a:t>Charter schools</a:t>
            </a:r>
            <a:r>
              <a:rPr lang="en-US" sz="1200" b="0" i="0" dirty="0">
                <a:solidFill>
                  <a:srgbClr val="002F55"/>
                </a:solidFill>
                <a:effectLst/>
                <a:latin typeface="Montserrat" panose="020F0502020204030204" pitchFamily="2" charset="0"/>
              </a:rPr>
              <a:t>: whether charter schools are being encouraged to expand and flourish, provided maximum autonomy to thrive and are being equitably supported;</a:t>
            </a:r>
            <a:br>
              <a:rPr lang="en-US" sz="1200" dirty="0"/>
            </a:br>
            <a:br>
              <a:rPr lang="en-US" sz="1200" dirty="0"/>
            </a:br>
            <a:r>
              <a:rPr lang="en-US" sz="1200" b="0" i="0" dirty="0">
                <a:solidFill>
                  <a:srgbClr val="002F55"/>
                </a:solidFill>
                <a:effectLst/>
                <a:latin typeface="Montserrat" panose="020F0502020204030204" pitchFamily="2" charset="0"/>
              </a:rPr>
              <a:t>3.     </a:t>
            </a:r>
            <a:r>
              <a:rPr lang="en-US" sz="1200" b="1" i="0" dirty="0">
                <a:solidFill>
                  <a:srgbClr val="002F55"/>
                </a:solidFill>
                <a:effectLst/>
                <a:latin typeface="Montserrat" panose="020F0502020204030204" pitchFamily="2" charset="0"/>
              </a:rPr>
              <a:t>Innovation</a:t>
            </a:r>
            <a:r>
              <a:rPr lang="en-US" sz="1200" b="0" i="0" dirty="0">
                <a:solidFill>
                  <a:srgbClr val="002F55"/>
                </a:solidFill>
                <a:effectLst/>
                <a:latin typeface="Montserrat" panose="020F0502020204030204" pitchFamily="2" charset="0"/>
              </a:rPr>
              <a:t>: whether the state is a leader in providing the flexibility educators need to take advantage of personalized, blended, project-based and other 21</a:t>
            </a:r>
            <a:r>
              <a:rPr lang="en-US" sz="1200" b="0" i="0" baseline="30000" dirty="0">
                <a:solidFill>
                  <a:srgbClr val="002F55"/>
                </a:solidFill>
                <a:effectLst/>
                <a:latin typeface="Montserrat" panose="020F0502020204030204" pitchFamily="2" charset="0"/>
              </a:rPr>
              <a:t>st</a:t>
            </a:r>
            <a:r>
              <a:rPr lang="en-US" sz="1200" b="0" i="0" dirty="0">
                <a:solidFill>
                  <a:srgbClr val="002F55"/>
                </a:solidFill>
                <a:effectLst/>
                <a:latin typeface="Montserrat" panose="020F0502020204030204" pitchFamily="2" charset="0"/>
              </a:rPr>
              <a:t> century learning approaches and whether student progress is being measured by what they accomplish, not when and how it’s done; and</a:t>
            </a:r>
            <a:br>
              <a:rPr lang="en-US" sz="1200" dirty="0"/>
            </a:br>
            <a:br>
              <a:rPr lang="en-US" sz="1200" dirty="0"/>
            </a:br>
            <a:r>
              <a:rPr lang="en-US" sz="1200" b="0" i="0" dirty="0">
                <a:solidFill>
                  <a:srgbClr val="002F55"/>
                </a:solidFill>
                <a:effectLst/>
                <a:latin typeface="Montserrat" panose="020F0502020204030204" pitchFamily="2" charset="0"/>
              </a:rPr>
              <a:t>4.     </a:t>
            </a:r>
            <a:r>
              <a:rPr lang="en-US" sz="1200" b="1" i="0" dirty="0">
                <a:solidFill>
                  <a:srgbClr val="002F55"/>
                </a:solidFill>
                <a:effectLst/>
                <a:latin typeface="Montserrat" panose="020F0502020204030204" pitchFamily="2" charset="0"/>
              </a:rPr>
              <a:t>Transparency</a:t>
            </a:r>
            <a:r>
              <a:rPr lang="en-US" sz="1200" b="0" i="0" dirty="0">
                <a:solidFill>
                  <a:srgbClr val="002F55"/>
                </a:solidFill>
                <a:effectLst/>
                <a:latin typeface="Montserrat" panose="020F0502020204030204" pitchFamily="2" charset="0"/>
              </a:rPr>
              <a:t>: whether the state’s leaders are transparent and open about their policies and curriculum choices and whether district and school test scores, graduation rates, and other important data are readily available to parents.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D6B04DA-6F44-9DA7-3D15-A7E3E1A8B5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8C5E2-AAC9-43A2-BAFD-AEF5B764F9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7908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E091B-179D-C057-15C6-4B3EDB2000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AE7AF-9F51-217D-17AC-7AFC81E610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921B31-ADEE-1AFF-5EC0-DC5D84BC898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2F55"/>
                </a:solidFill>
                <a:effectLst/>
                <a:latin typeface="Montserrat" panose="020F0502020204030204" pitchFamily="2" charset="0"/>
              </a:rPr>
              <a:t>1.     </a:t>
            </a:r>
            <a:r>
              <a:rPr lang="en-US" sz="1200" b="1" i="0" dirty="0">
                <a:solidFill>
                  <a:srgbClr val="002F55"/>
                </a:solidFill>
                <a:effectLst/>
                <a:latin typeface="Montserrat" panose="020F0502020204030204" pitchFamily="2" charset="0"/>
              </a:rPr>
              <a:t>Choice programs</a:t>
            </a:r>
            <a:r>
              <a:rPr lang="en-US" sz="1200" b="0" i="0" dirty="0">
                <a:solidFill>
                  <a:srgbClr val="002F55"/>
                </a:solidFill>
                <a:effectLst/>
                <a:latin typeface="Montserrat" panose="020F0502020204030204" pitchFamily="2" charset="0"/>
              </a:rPr>
              <a:t>: whether publicly supported choice programs, such as scholarships, vouchers, tax credits and education savings accounts are available, allowing parents to choose the educational options best suited to the needs of their children;</a:t>
            </a:r>
            <a:br>
              <a:rPr lang="en-US" sz="1200" dirty="0"/>
            </a:br>
            <a:br>
              <a:rPr lang="en-US" sz="1200" dirty="0"/>
            </a:br>
            <a:r>
              <a:rPr lang="en-US" sz="1200" b="0" i="0" dirty="0">
                <a:solidFill>
                  <a:srgbClr val="002F55"/>
                </a:solidFill>
                <a:effectLst/>
                <a:latin typeface="Montserrat" panose="020F0502020204030204" pitchFamily="2" charset="0"/>
              </a:rPr>
              <a:t>2.     </a:t>
            </a:r>
            <a:r>
              <a:rPr lang="en-US" sz="1200" b="1" i="0" dirty="0">
                <a:solidFill>
                  <a:srgbClr val="002F55"/>
                </a:solidFill>
                <a:effectLst/>
                <a:latin typeface="Montserrat" panose="020F0502020204030204" pitchFamily="2" charset="0"/>
              </a:rPr>
              <a:t>Charter schools</a:t>
            </a:r>
            <a:r>
              <a:rPr lang="en-US" sz="1200" b="0" i="0" dirty="0">
                <a:solidFill>
                  <a:srgbClr val="002F55"/>
                </a:solidFill>
                <a:effectLst/>
                <a:latin typeface="Montserrat" panose="020F0502020204030204" pitchFamily="2" charset="0"/>
              </a:rPr>
              <a:t>: whether charter schools are being encouraged to expand and flourish, provided maximum autonomy to thrive and are being equitably supported;</a:t>
            </a:r>
            <a:br>
              <a:rPr lang="en-US" sz="1200" dirty="0"/>
            </a:br>
            <a:br>
              <a:rPr lang="en-US" sz="1200" dirty="0"/>
            </a:br>
            <a:r>
              <a:rPr lang="en-US" sz="1200" b="0" i="0" dirty="0">
                <a:solidFill>
                  <a:srgbClr val="002F55"/>
                </a:solidFill>
                <a:effectLst/>
                <a:latin typeface="Montserrat" panose="020F0502020204030204" pitchFamily="2" charset="0"/>
              </a:rPr>
              <a:t>3.     </a:t>
            </a:r>
            <a:r>
              <a:rPr lang="en-US" sz="1200" b="1" i="0" dirty="0">
                <a:solidFill>
                  <a:srgbClr val="002F55"/>
                </a:solidFill>
                <a:effectLst/>
                <a:latin typeface="Montserrat" panose="020F0502020204030204" pitchFamily="2" charset="0"/>
              </a:rPr>
              <a:t>Innovation</a:t>
            </a:r>
            <a:r>
              <a:rPr lang="en-US" sz="1200" b="0" i="0" dirty="0">
                <a:solidFill>
                  <a:srgbClr val="002F55"/>
                </a:solidFill>
                <a:effectLst/>
                <a:latin typeface="Montserrat" panose="020F0502020204030204" pitchFamily="2" charset="0"/>
              </a:rPr>
              <a:t>: whether the state is a leader in providing the flexibility educators need to take advantage of personalized, blended, project-based and other 21</a:t>
            </a:r>
            <a:r>
              <a:rPr lang="en-US" sz="1200" b="0" i="0" baseline="30000" dirty="0">
                <a:solidFill>
                  <a:srgbClr val="002F55"/>
                </a:solidFill>
                <a:effectLst/>
                <a:latin typeface="Montserrat" panose="020F0502020204030204" pitchFamily="2" charset="0"/>
              </a:rPr>
              <a:t>st</a:t>
            </a:r>
            <a:r>
              <a:rPr lang="en-US" sz="1200" b="0" i="0" dirty="0">
                <a:solidFill>
                  <a:srgbClr val="002F55"/>
                </a:solidFill>
                <a:effectLst/>
                <a:latin typeface="Montserrat" panose="020F0502020204030204" pitchFamily="2" charset="0"/>
              </a:rPr>
              <a:t> century learning approaches and whether student progress is being measured by what they accomplish, not when and how it’s done; and</a:t>
            </a:r>
            <a:br>
              <a:rPr lang="en-US" sz="1200" dirty="0"/>
            </a:br>
            <a:br>
              <a:rPr lang="en-US" sz="1200" dirty="0"/>
            </a:br>
            <a:r>
              <a:rPr lang="en-US" sz="1200" b="0" i="0" dirty="0">
                <a:solidFill>
                  <a:srgbClr val="002F55"/>
                </a:solidFill>
                <a:effectLst/>
                <a:latin typeface="Montserrat" panose="020F0502020204030204" pitchFamily="2" charset="0"/>
              </a:rPr>
              <a:t>4.     </a:t>
            </a:r>
            <a:r>
              <a:rPr lang="en-US" sz="1200" b="1" i="0" dirty="0">
                <a:solidFill>
                  <a:srgbClr val="002F55"/>
                </a:solidFill>
                <a:effectLst/>
                <a:latin typeface="Montserrat" panose="020F0502020204030204" pitchFamily="2" charset="0"/>
              </a:rPr>
              <a:t>Transparency</a:t>
            </a:r>
            <a:r>
              <a:rPr lang="en-US" sz="1200" b="0" i="0" dirty="0">
                <a:solidFill>
                  <a:srgbClr val="002F55"/>
                </a:solidFill>
                <a:effectLst/>
                <a:latin typeface="Montserrat" panose="020F0502020204030204" pitchFamily="2" charset="0"/>
              </a:rPr>
              <a:t>: whether the state’s leaders are transparent and open about their policies and curriculum choices and whether district and school test scores, graduation rates, and other important data are readily available to parents.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D636A54A-CFD9-435F-57F1-804E130322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8C5E2-AAC9-43A2-BAFD-AEF5B764F9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42738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C98E9-C523-C5A2-6603-FC691AC56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7F78A-5780-AEA2-7CEB-AFF5E3A4BE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3A8BC-3D48-E26E-C9DB-89591562E5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2F55"/>
                </a:solidFill>
                <a:effectLst/>
                <a:latin typeface="Montserrat" panose="020F0502020204030204" pitchFamily="2" charset="0"/>
              </a:rPr>
              <a:t>1.     </a:t>
            </a:r>
            <a:r>
              <a:rPr lang="en-US" sz="1200" b="1" i="0" dirty="0">
                <a:solidFill>
                  <a:srgbClr val="002F55"/>
                </a:solidFill>
                <a:effectLst/>
                <a:latin typeface="Montserrat" panose="020F0502020204030204" pitchFamily="2" charset="0"/>
              </a:rPr>
              <a:t>Choice programs</a:t>
            </a:r>
            <a:r>
              <a:rPr lang="en-US" sz="1200" b="0" i="0" dirty="0">
                <a:solidFill>
                  <a:srgbClr val="002F55"/>
                </a:solidFill>
                <a:effectLst/>
                <a:latin typeface="Montserrat" panose="020F0502020204030204" pitchFamily="2" charset="0"/>
              </a:rPr>
              <a:t>: whether publicly supported choice programs, such as scholarships, vouchers, tax credits and education savings accounts are available, allowing parents to choose the educational options best suited to the needs of their children;</a:t>
            </a:r>
            <a:br>
              <a:rPr lang="en-US" sz="1200" dirty="0"/>
            </a:br>
            <a:br>
              <a:rPr lang="en-US" sz="1200" dirty="0"/>
            </a:br>
            <a:r>
              <a:rPr lang="en-US" sz="1200" b="0" i="0" dirty="0">
                <a:solidFill>
                  <a:srgbClr val="002F55"/>
                </a:solidFill>
                <a:effectLst/>
                <a:latin typeface="Montserrat" panose="020F0502020204030204" pitchFamily="2" charset="0"/>
              </a:rPr>
              <a:t>2.     </a:t>
            </a:r>
            <a:r>
              <a:rPr lang="en-US" sz="1200" b="1" i="0" dirty="0">
                <a:solidFill>
                  <a:srgbClr val="002F55"/>
                </a:solidFill>
                <a:effectLst/>
                <a:latin typeface="Montserrat" panose="020F0502020204030204" pitchFamily="2" charset="0"/>
              </a:rPr>
              <a:t>Charter schools</a:t>
            </a:r>
            <a:r>
              <a:rPr lang="en-US" sz="1200" b="0" i="0" dirty="0">
                <a:solidFill>
                  <a:srgbClr val="002F55"/>
                </a:solidFill>
                <a:effectLst/>
                <a:latin typeface="Montserrat" panose="020F0502020204030204" pitchFamily="2" charset="0"/>
              </a:rPr>
              <a:t>: whether charter schools are being encouraged to expand and flourish, provided maximum autonomy to thrive and are being equitably supported;</a:t>
            </a:r>
            <a:br>
              <a:rPr lang="en-US" sz="1200" dirty="0"/>
            </a:br>
            <a:br>
              <a:rPr lang="en-US" sz="1200" dirty="0"/>
            </a:br>
            <a:r>
              <a:rPr lang="en-US" sz="1200" b="0" i="0" dirty="0">
                <a:solidFill>
                  <a:srgbClr val="002F55"/>
                </a:solidFill>
                <a:effectLst/>
                <a:latin typeface="Montserrat" panose="020F0502020204030204" pitchFamily="2" charset="0"/>
              </a:rPr>
              <a:t>3.     </a:t>
            </a:r>
            <a:r>
              <a:rPr lang="en-US" sz="1200" b="1" i="0" dirty="0">
                <a:solidFill>
                  <a:srgbClr val="002F55"/>
                </a:solidFill>
                <a:effectLst/>
                <a:latin typeface="Montserrat" panose="020F0502020204030204" pitchFamily="2" charset="0"/>
              </a:rPr>
              <a:t>Innovation</a:t>
            </a:r>
            <a:r>
              <a:rPr lang="en-US" sz="1200" b="0" i="0" dirty="0">
                <a:solidFill>
                  <a:srgbClr val="002F55"/>
                </a:solidFill>
                <a:effectLst/>
                <a:latin typeface="Montserrat" panose="020F0502020204030204" pitchFamily="2" charset="0"/>
              </a:rPr>
              <a:t>: whether the state is a leader in providing the flexibility educators need to take advantage of personalized, blended, project-based and other 21</a:t>
            </a:r>
            <a:r>
              <a:rPr lang="en-US" sz="1200" b="0" i="0" baseline="30000" dirty="0">
                <a:solidFill>
                  <a:srgbClr val="002F55"/>
                </a:solidFill>
                <a:effectLst/>
                <a:latin typeface="Montserrat" panose="020F0502020204030204" pitchFamily="2" charset="0"/>
              </a:rPr>
              <a:t>st</a:t>
            </a:r>
            <a:r>
              <a:rPr lang="en-US" sz="1200" b="0" i="0" dirty="0">
                <a:solidFill>
                  <a:srgbClr val="002F55"/>
                </a:solidFill>
                <a:effectLst/>
                <a:latin typeface="Montserrat" panose="020F0502020204030204" pitchFamily="2" charset="0"/>
              </a:rPr>
              <a:t> century learning approaches and whether student progress is being measured by what they accomplish, not when and how it’s done; and</a:t>
            </a:r>
            <a:br>
              <a:rPr lang="en-US" sz="1200" dirty="0"/>
            </a:br>
            <a:br>
              <a:rPr lang="en-US" sz="1200" dirty="0"/>
            </a:br>
            <a:r>
              <a:rPr lang="en-US" sz="1200" b="0" i="0" dirty="0">
                <a:solidFill>
                  <a:srgbClr val="002F55"/>
                </a:solidFill>
                <a:effectLst/>
                <a:latin typeface="Montserrat" panose="020F0502020204030204" pitchFamily="2" charset="0"/>
              </a:rPr>
              <a:t>4.     </a:t>
            </a:r>
            <a:r>
              <a:rPr lang="en-US" sz="1200" b="1" i="0" dirty="0">
                <a:solidFill>
                  <a:srgbClr val="002F55"/>
                </a:solidFill>
                <a:effectLst/>
                <a:latin typeface="Montserrat" panose="020F0502020204030204" pitchFamily="2" charset="0"/>
              </a:rPr>
              <a:t>Transparency</a:t>
            </a:r>
            <a:r>
              <a:rPr lang="en-US" sz="1200" b="0" i="0" dirty="0">
                <a:solidFill>
                  <a:srgbClr val="002F55"/>
                </a:solidFill>
                <a:effectLst/>
                <a:latin typeface="Montserrat" panose="020F0502020204030204" pitchFamily="2" charset="0"/>
              </a:rPr>
              <a:t>: whether the state’s leaders are transparent and open about their policies and curriculum choices and whether district and school test scores, graduation rates, and other important data are readily available to parents.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D17E647-3DE3-8806-06B8-47BC8BD866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58C5E2-AAC9-43A2-BAFD-AEF5B764F93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9681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84842-AB8E-3BFE-001E-044E0E82A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CD04CF-590B-B580-98C8-48640D3D1B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1536CE-A377-DEA0-FF6B-568F727C48A2}"/>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5" name="Footer Placeholder 4">
            <a:extLst>
              <a:ext uri="{FF2B5EF4-FFF2-40B4-BE49-F238E27FC236}">
                <a16:creationId xmlns:a16="http://schemas.microsoft.com/office/drawing/2014/main" id="{B25832C8-80AF-56DE-DC0B-BA2B4E1F4A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77FAC-A10B-9949-A52C-305025326A88}"/>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198903464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4758F-F912-C4E0-8CBA-BA048676AA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46DF34-B19C-E1E8-4759-6FA5BFEC5E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1E428-2C15-5D50-CDC0-95F45B8DD0A7}"/>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5" name="Footer Placeholder 4">
            <a:extLst>
              <a:ext uri="{FF2B5EF4-FFF2-40B4-BE49-F238E27FC236}">
                <a16:creationId xmlns:a16="http://schemas.microsoft.com/office/drawing/2014/main" id="{69040429-E0EF-8CA0-B857-BFEE2628F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0DE2D-97C6-9776-8A12-841D8C92A4A0}"/>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33023206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ECB6E-7853-B810-A48B-86E7E26F4B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6CEBEC-94F8-6DBF-6B49-FA199BAB8B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CAEE5-0AE3-3BE7-E3E3-7B0BC245A26B}"/>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5" name="Footer Placeholder 4">
            <a:extLst>
              <a:ext uri="{FF2B5EF4-FFF2-40B4-BE49-F238E27FC236}">
                <a16:creationId xmlns:a16="http://schemas.microsoft.com/office/drawing/2014/main" id="{BB0F4DAC-FE85-C84A-8D47-0A8C5AF6E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F0FB3-A7F5-410B-B295-3F8A4A9F58C9}"/>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282833078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67FC-6B0B-FCB7-E724-1917F760B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77DE29-1EB3-B2CE-ABF2-DB38B17C1A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36954-7562-6095-EC7D-80A56510DA38}"/>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5" name="Footer Placeholder 4">
            <a:extLst>
              <a:ext uri="{FF2B5EF4-FFF2-40B4-BE49-F238E27FC236}">
                <a16:creationId xmlns:a16="http://schemas.microsoft.com/office/drawing/2014/main" id="{2656F68E-1FEE-9402-F35B-FE76C6B86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FE3016-604D-681E-284F-C8E0C1DBAB96}"/>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23860498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3680-578F-DFE0-6471-0F83D5BC8F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0875B5-8506-DAFE-BE8B-ACD4462528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ABAE6C-BF1D-0761-638A-6720C41340D2}"/>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5" name="Footer Placeholder 4">
            <a:extLst>
              <a:ext uri="{FF2B5EF4-FFF2-40B4-BE49-F238E27FC236}">
                <a16:creationId xmlns:a16="http://schemas.microsoft.com/office/drawing/2014/main" id="{925C301A-4F8E-3CD4-ECB2-90FE7DDFDF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D954D-172B-6EE4-A508-4931021864F5}"/>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25324532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C1C4F-8D35-24AD-C3D1-6DEEB74E34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6FFCDF-B53D-E2C0-E06F-73E640AA1F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4D5AF-BAEA-BF95-5B00-E8D9DFFD4E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8E21F3-2D1B-21FD-97D5-A39EC7CC673D}"/>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6" name="Footer Placeholder 5">
            <a:extLst>
              <a:ext uri="{FF2B5EF4-FFF2-40B4-BE49-F238E27FC236}">
                <a16:creationId xmlns:a16="http://schemas.microsoft.com/office/drawing/2014/main" id="{F8D966D9-E2F5-158D-F060-8B7838E63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A9C28A-8227-E7EC-66A9-26DFA6F57594}"/>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14593320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0687-3402-7C3C-F493-5FA98D05F5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9C22D3-859F-B2C0-62A3-449046DEE6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9DFFF3-7D4F-2171-395A-241AE33AE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9FF4F0-C900-ADCB-6DC8-196747D03E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0A4E04-5A41-6135-B501-64D0446483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6C42F8-3985-8525-FFCB-5E28338CEA2E}"/>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8" name="Footer Placeholder 7">
            <a:extLst>
              <a:ext uri="{FF2B5EF4-FFF2-40B4-BE49-F238E27FC236}">
                <a16:creationId xmlns:a16="http://schemas.microsoft.com/office/drawing/2014/main" id="{25E31D28-3FC3-F8FF-0D59-AE186FC4B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68D82F-BB40-C9ED-918F-F6FD3234D756}"/>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348457142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6AB06-5C8E-02A7-5C85-78D17866CD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B6E6A8-1074-89F5-9638-8A2211B8A9C9}"/>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4" name="Footer Placeholder 3">
            <a:extLst>
              <a:ext uri="{FF2B5EF4-FFF2-40B4-BE49-F238E27FC236}">
                <a16:creationId xmlns:a16="http://schemas.microsoft.com/office/drawing/2014/main" id="{99D6CA90-F781-8F74-D663-29B498843E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8974A6-084E-4366-CD3F-51258413D992}"/>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28119919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739DDF-A4E0-1C83-AE56-89FD836E8613}"/>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3" name="Footer Placeholder 2">
            <a:extLst>
              <a:ext uri="{FF2B5EF4-FFF2-40B4-BE49-F238E27FC236}">
                <a16:creationId xmlns:a16="http://schemas.microsoft.com/office/drawing/2014/main" id="{902A9E51-0858-5E2D-CFB1-7F4A2629E1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A0C685-CACF-0B62-9F64-57BF99D4772A}"/>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323997917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622FE-BA4E-ED40-F54B-8BE440896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AF3A57-0D68-D7C2-5E3E-71587AE78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BF57B7-8314-4373-7DF5-428E31AAC7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2323F-4F1D-BEC6-C92B-EDE7DAF2EA2C}"/>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6" name="Footer Placeholder 5">
            <a:extLst>
              <a:ext uri="{FF2B5EF4-FFF2-40B4-BE49-F238E27FC236}">
                <a16:creationId xmlns:a16="http://schemas.microsoft.com/office/drawing/2014/main" id="{CDCC0D09-7436-1F5B-2C82-8B2305D39D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8C976-1173-404D-724D-0202DB71573C}"/>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280605509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C29C-CF20-E325-D001-433D6E67F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68D96E-C061-D328-18D7-097A5566BB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841EB7-0AB2-6FED-40F6-B4F348177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214FD4-FCD3-AADD-9832-6A5A4635688C}"/>
              </a:ext>
            </a:extLst>
          </p:cNvPr>
          <p:cNvSpPr>
            <a:spLocks noGrp="1"/>
          </p:cNvSpPr>
          <p:nvPr>
            <p:ph type="dt" sz="half" idx="10"/>
          </p:nvPr>
        </p:nvSpPr>
        <p:spPr/>
        <p:txBody>
          <a:bodyPr/>
          <a:lstStyle/>
          <a:p>
            <a:fld id="{57455256-27B2-4AB7-919C-1E57173AAFB0}" type="datetimeFigureOut">
              <a:rPr lang="en-US" smtClean="0"/>
              <a:t>11/5/2024</a:t>
            </a:fld>
            <a:endParaRPr lang="en-US"/>
          </a:p>
        </p:txBody>
      </p:sp>
      <p:sp>
        <p:nvSpPr>
          <p:cNvPr id="6" name="Footer Placeholder 5">
            <a:extLst>
              <a:ext uri="{FF2B5EF4-FFF2-40B4-BE49-F238E27FC236}">
                <a16:creationId xmlns:a16="http://schemas.microsoft.com/office/drawing/2014/main" id="{BC1F90E7-4D1D-C91F-4B33-B909DDF59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1A111-61E6-2858-3AB6-10993C5963DF}"/>
              </a:ext>
            </a:extLst>
          </p:cNvPr>
          <p:cNvSpPr>
            <a:spLocks noGrp="1"/>
          </p:cNvSpPr>
          <p:nvPr>
            <p:ph type="sldNum" sz="quarter" idx="12"/>
          </p:nvPr>
        </p:nvSpPr>
        <p:spPr/>
        <p:txBody>
          <a:bodyPr/>
          <a:lstStyle/>
          <a:p>
            <a:fld id="{3F93E7B7-75FD-404D-A329-E0D66A0636A7}" type="slidenum">
              <a:rPr lang="en-US" smtClean="0"/>
              <a:t>‹#›</a:t>
            </a:fld>
            <a:endParaRPr lang="en-US"/>
          </a:p>
        </p:txBody>
      </p:sp>
    </p:spTree>
    <p:extLst>
      <p:ext uri="{BB962C8B-B14F-4D97-AF65-F5344CB8AC3E}">
        <p14:creationId xmlns:p14="http://schemas.microsoft.com/office/powerpoint/2010/main" val="79675854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E32045-FE74-F40A-C509-A7AE01AD85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5F4FE8-5C68-9BE0-F973-9B7213E0C8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BC2B8-4381-96A9-AB51-63280BDDFE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7455256-27B2-4AB7-919C-1E57173AAFB0}" type="datetimeFigureOut">
              <a:rPr lang="en-US" smtClean="0"/>
              <a:t>11/5/2024</a:t>
            </a:fld>
            <a:endParaRPr lang="en-US"/>
          </a:p>
        </p:txBody>
      </p:sp>
      <p:sp>
        <p:nvSpPr>
          <p:cNvPr id="5" name="Footer Placeholder 4">
            <a:extLst>
              <a:ext uri="{FF2B5EF4-FFF2-40B4-BE49-F238E27FC236}">
                <a16:creationId xmlns:a16="http://schemas.microsoft.com/office/drawing/2014/main" id="{DCBF82FB-5609-4323-CAE7-154E51AD4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A17EF4F-702B-B2D5-AA53-FA57EC148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93E7B7-75FD-404D-A329-E0D66A0636A7}" type="slidenum">
              <a:rPr lang="en-US" smtClean="0"/>
              <a:t>‹#›</a:t>
            </a:fld>
            <a:endParaRPr lang="en-US"/>
          </a:p>
        </p:txBody>
      </p:sp>
    </p:spTree>
    <p:extLst>
      <p:ext uri="{BB962C8B-B14F-4D97-AF65-F5344CB8AC3E}">
        <p14:creationId xmlns:p14="http://schemas.microsoft.com/office/powerpoint/2010/main" val="132622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ose@p3staff.com" TargetMode="External"/><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www.hopeyouthranch.org/"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hyperlink" Target="http://www.mygunacademy.com/" TargetMode="External"/><Relationship Id="rId5" Type="http://schemas.openxmlformats.org/officeDocument/2006/relationships/hyperlink" Target="http://www.p3staff.com/" TargetMode="External"/><Relationship Id="rId4" Type="http://schemas.openxmlformats.org/officeDocument/2006/relationships/hyperlink" Target="http://www.hoperanchlearningacademy.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8C790BE2-4E4F-4AAF-81A2-4A6F4885E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gradFill>
            <a:gsLst>
              <a:gs pos="0">
                <a:schemeClr val="accent1">
                  <a:lumMod val="50000"/>
                </a:schemeClr>
              </a:gs>
              <a:gs pos="100000">
                <a:srgbClr val="00000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
            <a:ext cx="12192000" cy="6402581"/>
          </a:xfrm>
          <a:prstGeom prst="rect">
            <a:avLst/>
          </a:prstGeom>
          <a:gradFill>
            <a:gsLst>
              <a:gs pos="1000">
                <a:schemeClr val="accent1">
                  <a:lumMod val="75000"/>
                  <a:alpha val="59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12088DD-B1AD-40E0-8B86-1D87A2CCD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63054" y="-2653923"/>
            <a:ext cx="6858001" cy="12165846"/>
          </a:xfrm>
          <a:prstGeom prst="rect">
            <a:avLst/>
          </a:prstGeom>
          <a:gradFill>
            <a:gsLst>
              <a:gs pos="13000">
                <a:schemeClr val="accent1">
                  <a:lumMod val="50000"/>
                  <a:alpha val="0"/>
                </a:schemeClr>
              </a:gs>
              <a:gs pos="99000">
                <a:srgbClr val="000000">
                  <a:alpha val="2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94763" y="0"/>
            <a:ext cx="6096001" cy="6858000"/>
          </a:xfrm>
          <a:prstGeom prst="rect">
            <a:avLst/>
          </a:prstGeom>
          <a:gradFill>
            <a:gsLst>
              <a:gs pos="13000">
                <a:schemeClr val="accent1">
                  <a:lumMod val="50000"/>
                  <a:alpha val="0"/>
                </a:schemeClr>
              </a:gs>
              <a:gs pos="99000">
                <a:schemeClr val="accent1">
                  <a:lumMod val="75000"/>
                  <a:alpha val="50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0C395952-4E26-45A2-8756-2ADFD6E5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3"/>
            <a:ext cx="12182871" cy="6871922"/>
          </a:xfrm>
          <a:prstGeom prst="rect">
            <a:avLst/>
          </a:prstGeom>
          <a:gradFill>
            <a:gsLst>
              <a:gs pos="13000">
                <a:srgbClr val="000000">
                  <a:alpha val="35000"/>
                </a:srgbClr>
              </a:gs>
              <a:gs pos="99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734BADF-9461-4621-B112-2D7BABEA7D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7713" y="4049"/>
            <a:ext cx="10216576" cy="4729040"/>
          </a:xfrm>
          <a:custGeom>
            <a:avLst/>
            <a:gdLst>
              <a:gd name="connsiteX0" fmla="*/ 0 w 10216576"/>
              <a:gd name="connsiteY0" fmla="*/ 0 h 4729040"/>
              <a:gd name="connsiteX1" fmla="*/ 10216576 w 10216576"/>
              <a:gd name="connsiteY1" fmla="*/ 0 h 4729040"/>
              <a:gd name="connsiteX2" fmla="*/ 10210268 w 10216576"/>
              <a:gd name="connsiteY2" fmla="*/ 124944 h 4729040"/>
              <a:gd name="connsiteX3" fmla="*/ 5108288 w 10216576"/>
              <a:gd name="connsiteY3" fmla="*/ 4729040 h 4729040"/>
              <a:gd name="connsiteX4" fmla="*/ 6309 w 10216576"/>
              <a:gd name="connsiteY4" fmla="*/ 124944 h 472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6576" h="4729040">
                <a:moveTo>
                  <a:pt x="0" y="0"/>
                </a:moveTo>
                <a:lnTo>
                  <a:pt x="10216576" y="0"/>
                </a:lnTo>
                <a:lnTo>
                  <a:pt x="10210268" y="124944"/>
                </a:lnTo>
                <a:cubicBezTo>
                  <a:pt x="9947637" y="2710997"/>
                  <a:pt x="7763635" y="4729040"/>
                  <a:pt x="5108288" y="4729040"/>
                </a:cubicBezTo>
                <a:cubicBezTo>
                  <a:pt x="2452942" y="4729040"/>
                  <a:pt x="268937" y="2710997"/>
                  <a:pt x="6309" y="124944"/>
                </a:cubicBezTo>
                <a:close/>
              </a:path>
            </a:pathLst>
          </a:custGeom>
          <a:gradFill>
            <a:gsLst>
              <a:gs pos="7000">
                <a:schemeClr val="accent1">
                  <a:lumMod val="50000"/>
                  <a:alpha val="4000"/>
                </a:schemeClr>
              </a:gs>
              <a:gs pos="99000">
                <a:schemeClr val="accent1">
                  <a:alpha val="24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1">
            <a:extLst>
              <a:ext uri="{FF2B5EF4-FFF2-40B4-BE49-F238E27FC236}">
                <a16:creationId xmlns:a16="http://schemas.microsoft.com/office/drawing/2014/main" id="{6904B954-FDA1-1E13-B87E-AF54F773931F}"/>
              </a:ext>
            </a:extLst>
          </p:cNvPr>
          <p:cNvSpPr>
            <a:spLocks noGrp="1" noChangeArrowheads="1"/>
          </p:cNvSpPr>
          <p:nvPr>
            <p:ph type="ctrTitle"/>
          </p:nvPr>
        </p:nvSpPr>
        <p:spPr bwMode="auto">
          <a:xfrm>
            <a:off x="2026693" y="1030406"/>
            <a:ext cx="8147713" cy="308124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 anchorCtr="0" compatLnSpc="1">
            <a:prstTxWarp prst="textNoShape">
              <a:avLst/>
            </a:prstTxWarp>
            <a:normAutofit/>
          </a:bodyPr>
          <a:lstStyle/>
          <a:p>
            <a:pPr marL="0" marR="0" lvl="0" indent="0" defTabSz="914400" rtl="0" eaLnBrk="0" fontAlgn="base" latinLnBrk="0" hangingPunct="0">
              <a:spcBef>
                <a:spcPct val="0"/>
              </a:spcBef>
              <a:spcAft>
                <a:spcPct val="0"/>
              </a:spcAft>
              <a:buClrTx/>
              <a:buSzTx/>
              <a:buFontTx/>
              <a:buNone/>
              <a:tabLst/>
            </a:pPr>
            <a:r>
              <a:rPr kumimoji="0" lang="en-US" altLang="en-US" sz="4800" b="0" i="0" u="none" strike="noStrike" cap="none" normalizeH="0" baseline="0" dirty="0">
                <a:ln>
                  <a:noFill/>
                </a:ln>
                <a:solidFill>
                  <a:srgbClr val="FFFFFF"/>
                </a:solidFill>
                <a:effectLst/>
                <a:latin typeface="Arial" panose="020B0604020202020204" pitchFamily="34" charset="0"/>
              </a:rPr>
              <a:t>Overcoming Industry Transformational </a:t>
            </a:r>
            <a:br>
              <a:rPr kumimoji="0" lang="en-US" altLang="en-US" sz="4800" b="0" i="0" u="none" strike="noStrike" cap="none" normalizeH="0" baseline="0" dirty="0">
                <a:ln>
                  <a:noFill/>
                </a:ln>
                <a:solidFill>
                  <a:srgbClr val="FFFFFF"/>
                </a:solidFill>
                <a:effectLst/>
                <a:latin typeface="Arial" panose="020B0604020202020204" pitchFamily="34" charset="0"/>
              </a:rPr>
            </a:br>
            <a:r>
              <a:rPr kumimoji="0" lang="en-US" altLang="en-US" sz="4800" b="0" i="0" u="none" strike="noStrike" cap="none" normalizeH="0" baseline="0" dirty="0">
                <a:ln>
                  <a:noFill/>
                </a:ln>
                <a:solidFill>
                  <a:srgbClr val="FFFFFF"/>
                </a:solidFill>
                <a:effectLst/>
                <a:latin typeface="Arial" panose="020B0604020202020204" pitchFamily="34" charset="0"/>
              </a:rPr>
              <a:t>Challenges in Education</a:t>
            </a:r>
          </a:p>
        </p:txBody>
      </p:sp>
      <p:sp>
        <p:nvSpPr>
          <p:cNvPr id="3" name="Subtitle 2">
            <a:extLst>
              <a:ext uri="{FF2B5EF4-FFF2-40B4-BE49-F238E27FC236}">
                <a16:creationId xmlns:a16="http://schemas.microsoft.com/office/drawing/2014/main" id="{68B3EC2A-A8A8-3ED3-845A-42E71A58BDAE}"/>
              </a:ext>
            </a:extLst>
          </p:cNvPr>
          <p:cNvSpPr>
            <a:spLocks noGrp="1"/>
          </p:cNvSpPr>
          <p:nvPr>
            <p:ph type="subTitle" idx="1"/>
          </p:nvPr>
        </p:nvSpPr>
        <p:spPr>
          <a:xfrm>
            <a:off x="1559943" y="5171093"/>
            <a:ext cx="9078628" cy="860620"/>
          </a:xfrm>
        </p:spPr>
        <p:txBody>
          <a:bodyPr anchor="ctr">
            <a:noAutofit/>
          </a:bodyPr>
          <a:lstStyle/>
          <a:p>
            <a:r>
              <a:rPr lang="en-US" sz="3200" dirty="0">
                <a:solidFill>
                  <a:srgbClr val="FFFFFF"/>
                </a:solidFill>
              </a:rPr>
              <a:t>Jose Suarez, President</a:t>
            </a:r>
          </a:p>
          <a:p>
            <a:r>
              <a:rPr lang="en-US" sz="3200" dirty="0">
                <a:solidFill>
                  <a:srgbClr val="FFFFFF"/>
                </a:solidFill>
              </a:rPr>
              <a:t>P3 Staffing Solutions, LLC</a:t>
            </a:r>
          </a:p>
          <a:p>
            <a:endParaRPr lang="en-US" sz="3200" dirty="0">
              <a:solidFill>
                <a:srgbClr val="FFFFFF"/>
              </a:solidFill>
            </a:endParaRPr>
          </a:p>
        </p:txBody>
      </p:sp>
    </p:spTree>
    <p:extLst>
      <p:ext uri="{BB962C8B-B14F-4D97-AF65-F5344CB8AC3E}">
        <p14:creationId xmlns:p14="http://schemas.microsoft.com/office/powerpoint/2010/main" val="2089483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0B3F0-C62B-03BC-C670-9875B0D1F360}"/>
              </a:ext>
            </a:extLst>
          </p:cNvPr>
          <p:cNvPicPr>
            <a:picLocks noChangeAspect="1"/>
          </p:cNvPicPr>
          <p:nvPr/>
        </p:nvPicPr>
        <p:blipFill>
          <a:blip r:embed="rId2"/>
          <a:stretch>
            <a:fillRect/>
          </a:stretch>
        </p:blipFill>
        <p:spPr>
          <a:xfrm>
            <a:off x="0" y="1891314"/>
            <a:ext cx="8915400" cy="4862412"/>
          </a:xfrm>
          <a:prstGeom prst="rect">
            <a:avLst/>
          </a:prstGeom>
        </p:spPr>
      </p:pic>
      <p:pic>
        <p:nvPicPr>
          <p:cNvPr id="4" name="Picture 3">
            <a:extLst>
              <a:ext uri="{FF2B5EF4-FFF2-40B4-BE49-F238E27FC236}">
                <a16:creationId xmlns:a16="http://schemas.microsoft.com/office/drawing/2014/main" id="{EAA1D40C-551F-3A63-D3F0-12B7E69806B6}"/>
              </a:ext>
            </a:extLst>
          </p:cNvPr>
          <p:cNvPicPr>
            <a:picLocks noChangeAspect="1"/>
          </p:cNvPicPr>
          <p:nvPr/>
        </p:nvPicPr>
        <p:blipFill>
          <a:blip r:embed="rId3"/>
          <a:stretch>
            <a:fillRect/>
          </a:stretch>
        </p:blipFill>
        <p:spPr>
          <a:xfrm>
            <a:off x="8735268" y="0"/>
            <a:ext cx="3456732" cy="2475191"/>
          </a:xfrm>
          <a:prstGeom prst="rect">
            <a:avLst/>
          </a:prstGeom>
        </p:spPr>
      </p:pic>
      <p:pic>
        <p:nvPicPr>
          <p:cNvPr id="5" name="Picture 4">
            <a:extLst>
              <a:ext uri="{FF2B5EF4-FFF2-40B4-BE49-F238E27FC236}">
                <a16:creationId xmlns:a16="http://schemas.microsoft.com/office/drawing/2014/main" id="{633313D4-A946-42F7-E805-6CC0BD6323ED}"/>
              </a:ext>
            </a:extLst>
          </p:cNvPr>
          <p:cNvPicPr>
            <a:picLocks noChangeAspect="1"/>
          </p:cNvPicPr>
          <p:nvPr/>
        </p:nvPicPr>
        <p:blipFill>
          <a:blip r:embed="rId4"/>
          <a:stretch>
            <a:fillRect/>
          </a:stretch>
        </p:blipFill>
        <p:spPr>
          <a:xfrm>
            <a:off x="8902165" y="2461864"/>
            <a:ext cx="3289835" cy="1904641"/>
          </a:xfrm>
          <a:prstGeom prst="rect">
            <a:avLst/>
          </a:prstGeom>
        </p:spPr>
      </p:pic>
      <p:pic>
        <p:nvPicPr>
          <p:cNvPr id="6" name="Picture 5">
            <a:extLst>
              <a:ext uri="{FF2B5EF4-FFF2-40B4-BE49-F238E27FC236}">
                <a16:creationId xmlns:a16="http://schemas.microsoft.com/office/drawing/2014/main" id="{57A522BD-C85E-A45B-9B4C-2B2F1E35ADBE}"/>
              </a:ext>
            </a:extLst>
          </p:cNvPr>
          <p:cNvPicPr>
            <a:picLocks noChangeAspect="1"/>
          </p:cNvPicPr>
          <p:nvPr/>
        </p:nvPicPr>
        <p:blipFill>
          <a:blip r:embed="rId5"/>
          <a:stretch>
            <a:fillRect/>
          </a:stretch>
        </p:blipFill>
        <p:spPr>
          <a:xfrm>
            <a:off x="8909225" y="3505200"/>
            <a:ext cx="3169000" cy="3159762"/>
          </a:xfrm>
          <a:prstGeom prst="rect">
            <a:avLst/>
          </a:prstGeom>
        </p:spPr>
      </p:pic>
      <p:pic>
        <p:nvPicPr>
          <p:cNvPr id="7" name="Picture 6">
            <a:extLst>
              <a:ext uri="{FF2B5EF4-FFF2-40B4-BE49-F238E27FC236}">
                <a16:creationId xmlns:a16="http://schemas.microsoft.com/office/drawing/2014/main" id="{25ED636F-FC3C-B65D-F1CD-261579E110E0}"/>
              </a:ext>
            </a:extLst>
          </p:cNvPr>
          <p:cNvPicPr>
            <a:picLocks noChangeAspect="1"/>
          </p:cNvPicPr>
          <p:nvPr/>
        </p:nvPicPr>
        <p:blipFill>
          <a:blip r:embed="rId6"/>
          <a:stretch>
            <a:fillRect/>
          </a:stretch>
        </p:blipFill>
        <p:spPr>
          <a:xfrm>
            <a:off x="5839417" y="281831"/>
            <a:ext cx="2895851" cy="1609483"/>
          </a:xfrm>
          <a:prstGeom prst="rect">
            <a:avLst/>
          </a:prstGeom>
        </p:spPr>
      </p:pic>
      <p:sp>
        <p:nvSpPr>
          <p:cNvPr id="9" name="TextBox 8">
            <a:extLst>
              <a:ext uri="{FF2B5EF4-FFF2-40B4-BE49-F238E27FC236}">
                <a16:creationId xmlns:a16="http://schemas.microsoft.com/office/drawing/2014/main" id="{CB0A8DF5-5AE6-3B18-23F5-CA6EF97F3E11}"/>
              </a:ext>
            </a:extLst>
          </p:cNvPr>
          <p:cNvSpPr txBox="1"/>
          <p:nvPr/>
        </p:nvSpPr>
        <p:spPr>
          <a:xfrm>
            <a:off x="185057" y="-6035"/>
            <a:ext cx="6096000" cy="1938992"/>
          </a:xfrm>
          <a:prstGeom prst="rect">
            <a:avLst/>
          </a:prstGeom>
          <a:noFill/>
        </p:spPr>
        <p:txBody>
          <a:bodyPr wrap="square">
            <a:spAutoFit/>
          </a:bodyPr>
          <a:lstStyle/>
          <a:p>
            <a:r>
              <a:rPr lang="en-US" sz="3200" dirty="0"/>
              <a:t>&gt;2,700 applicants nationwide annually</a:t>
            </a:r>
          </a:p>
          <a:p>
            <a:pPr lvl="1"/>
            <a:r>
              <a:rPr lang="en-US" sz="2800" dirty="0"/>
              <a:t>Public, Private, Micro, Ed-Tech, </a:t>
            </a:r>
          </a:p>
          <a:p>
            <a:pPr lvl="1"/>
            <a:r>
              <a:rPr lang="en-US" sz="2800" dirty="0"/>
              <a:t>Hybrid, etc.</a:t>
            </a:r>
          </a:p>
        </p:txBody>
      </p:sp>
    </p:spTree>
    <p:extLst>
      <p:ext uri="{BB962C8B-B14F-4D97-AF65-F5344CB8AC3E}">
        <p14:creationId xmlns:p14="http://schemas.microsoft.com/office/powerpoint/2010/main" val="292346883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05C414-7360-BAC5-FF44-AE6EA6B81E3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3E2B32-90D7-3738-40A3-DC2E85793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20BDD649-DF98-B3EA-2AC8-D0113D058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D46E9D7-8923-5C89-AB8B-ABADCD661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D0F1E47-2BEB-584A-133E-B094C7A2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666C05CE-CFA1-AD9C-A820-2E14C209E9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F35A9C84-3B8C-F17F-E506-4198FB98D5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E64227F-217F-017D-D9A8-D0948B5997DF}"/>
              </a:ext>
            </a:extLst>
          </p:cNvPr>
          <p:cNvSpPr>
            <a:spLocks noGrp="1"/>
          </p:cNvSpPr>
          <p:nvPr>
            <p:ph type="title"/>
          </p:nvPr>
        </p:nvSpPr>
        <p:spPr>
          <a:xfrm>
            <a:off x="137982" y="239844"/>
            <a:ext cx="5272217" cy="6325848"/>
          </a:xfrm>
        </p:spPr>
        <p:txBody>
          <a:bodyPr anchor="b">
            <a:normAutofit/>
          </a:bodyPr>
          <a:lstStyle/>
          <a:p>
            <a:pPr algn="r"/>
            <a:r>
              <a:rPr lang="en-US" sz="4800" b="1" dirty="0">
                <a:solidFill>
                  <a:srgbClr val="FFFFFF"/>
                </a:solidFill>
              </a:rPr>
              <a:t>Transformational Drivers:</a:t>
            </a:r>
            <a:br>
              <a:rPr lang="en-US" b="1" dirty="0">
                <a:solidFill>
                  <a:srgbClr val="FFFFFF"/>
                </a:solidFill>
              </a:rPr>
            </a:br>
            <a:r>
              <a:rPr lang="en-US" b="1" dirty="0">
                <a:solidFill>
                  <a:srgbClr val="FFFFFF"/>
                </a:solidFill>
              </a:rPr>
              <a:t> </a:t>
            </a:r>
            <a:br>
              <a:rPr lang="en-US" sz="4000" dirty="0">
                <a:solidFill>
                  <a:srgbClr val="FFFFFF"/>
                </a:solidFill>
              </a:rPr>
            </a:br>
            <a:r>
              <a:rPr lang="en-US" sz="4000" strike="sngStrike" dirty="0">
                <a:solidFill>
                  <a:srgbClr val="FFFFFF"/>
                </a:solidFill>
              </a:rPr>
              <a:t>School Choice Funding Availability</a:t>
            </a:r>
            <a:br>
              <a:rPr lang="en-US" sz="4000" dirty="0">
                <a:solidFill>
                  <a:srgbClr val="FFFFFF"/>
                </a:solidFill>
              </a:rPr>
            </a:br>
            <a:br>
              <a:rPr lang="en-US" sz="4000" dirty="0">
                <a:solidFill>
                  <a:srgbClr val="FFFFFF"/>
                </a:solidFill>
              </a:rPr>
            </a:br>
            <a:r>
              <a:rPr lang="en-US" sz="4000" strike="sngStrike" dirty="0">
                <a:solidFill>
                  <a:srgbClr val="FFFFFF"/>
                </a:solidFill>
              </a:rPr>
              <a:t>Funding Innovation</a:t>
            </a:r>
            <a:br>
              <a:rPr lang="en-US" sz="800" dirty="0">
                <a:solidFill>
                  <a:srgbClr val="FFFFFF"/>
                </a:solidFill>
              </a:rPr>
            </a:br>
            <a:br>
              <a:rPr lang="en-US" sz="4000" dirty="0">
                <a:solidFill>
                  <a:srgbClr val="FFFFFF"/>
                </a:solidFill>
              </a:rPr>
            </a:br>
            <a:r>
              <a:rPr lang="en-US" sz="4000" dirty="0">
                <a:solidFill>
                  <a:srgbClr val="FFFFFF"/>
                </a:solidFill>
              </a:rPr>
              <a:t>School employee dissatisfaction</a:t>
            </a:r>
          </a:p>
        </p:txBody>
      </p:sp>
      <p:sp>
        <p:nvSpPr>
          <p:cNvPr id="3" name="Content Placeholder 2">
            <a:extLst>
              <a:ext uri="{FF2B5EF4-FFF2-40B4-BE49-F238E27FC236}">
                <a16:creationId xmlns:a16="http://schemas.microsoft.com/office/drawing/2014/main" id="{3A252B96-539D-BB15-86A0-4A211EDE04A9}"/>
              </a:ext>
            </a:extLst>
          </p:cNvPr>
          <p:cNvSpPr>
            <a:spLocks noGrp="1"/>
          </p:cNvSpPr>
          <p:nvPr>
            <p:ph idx="1"/>
          </p:nvPr>
        </p:nvSpPr>
        <p:spPr>
          <a:xfrm>
            <a:off x="5966540" y="239844"/>
            <a:ext cx="5935650" cy="6325848"/>
          </a:xfrm>
        </p:spPr>
        <p:txBody>
          <a:bodyPr anchor="ctr">
            <a:normAutofit/>
          </a:bodyPr>
          <a:lstStyle/>
          <a:p>
            <a:pPr marL="0" marR="0" indent="0">
              <a:spcBef>
                <a:spcPts val="0"/>
              </a:spcBef>
              <a:spcAft>
                <a:spcPts val="800"/>
              </a:spcAft>
              <a:buNone/>
            </a:pPr>
            <a:r>
              <a:rPr lang="en-US" kern="100" dirty="0">
                <a:latin typeface="Roboto" panose="02000000000000000000" pitchFamily="2" charset="0"/>
                <a:ea typeface="Aptos" panose="020B0004020202020204" pitchFamily="34" charset="0"/>
                <a:cs typeface="Times New Roman" panose="02020603050405020304" pitchFamily="18" charset="0"/>
              </a:rPr>
              <a:t>		</a:t>
            </a:r>
          </a:p>
        </p:txBody>
      </p:sp>
      <p:pic>
        <p:nvPicPr>
          <p:cNvPr id="15" name="Picture 14">
            <a:extLst>
              <a:ext uri="{FF2B5EF4-FFF2-40B4-BE49-F238E27FC236}">
                <a16:creationId xmlns:a16="http://schemas.microsoft.com/office/drawing/2014/main" id="{2E2904FB-226B-3756-6E70-07F4AD66499B}"/>
              </a:ext>
            </a:extLst>
          </p:cNvPr>
          <p:cNvPicPr>
            <a:picLocks noChangeAspect="1"/>
          </p:cNvPicPr>
          <p:nvPr/>
        </p:nvPicPr>
        <p:blipFill>
          <a:blip r:embed="rId3"/>
          <a:stretch>
            <a:fillRect/>
          </a:stretch>
        </p:blipFill>
        <p:spPr>
          <a:xfrm>
            <a:off x="9487908" y="82690"/>
            <a:ext cx="2657607" cy="1880416"/>
          </a:xfrm>
          <a:prstGeom prst="rect">
            <a:avLst/>
          </a:prstGeom>
        </p:spPr>
      </p:pic>
      <p:sp>
        <p:nvSpPr>
          <p:cNvPr id="13" name="TextBox 12">
            <a:extLst>
              <a:ext uri="{FF2B5EF4-FFF2-40B4-BE49-F238E27FC236}">
                <a16:creationId xmlns:a16="http://schemas.microsoft.com/office/drawing/2014/main" id="{A00F2915-3826-BD06-7F9C-3DD6CC7D6D28}"/>
              </a:ext>
            </a:extLst>
          </p:cNvPr>
          <p:cNvSpPr txBox="1"/>
          <p:nvPr/>
        </p:nvSpPr>
        <p:spPr>
          <a:xfrm>
            <a:off x="5528016" y="870194"/>
            <a:ext cx="5858882" cy="5632311"/>
          </a:xfrm>
          <a:prstGeom prst="rect">
            <a:avLst/>
          </a:prstGeom>
          <a:noFill/>
        </p:spPr>
        <p:txBody>
          <a:bodyPr wrap="square">
            <a:spAutoFit/>
          </a:bodyPr>
          <a:lstStyle/>
          <a:p>
            <a:pPr marL="0" indent="0">
              <a:buNone/>
            </a:pPr>
            <a:r>
              <a:rPr lang="en-US" sz="2400" b="1" dirty="0"/>
              <a:t>#1 Lack of Corporate Culture Fit:</a:t>
            </a:r>
          </a:p>
          <a:p>
            <a:pPr lvl="1"/>
            <a:r>
              <a:rPr lang="en-US" sz="2400" dirty="0"/>
              <a:t>Don’t believe or know the corporate culture. </a:t>
            </a:r>
          </a:p>
          <a:p>
            <a:pPr lvl="1">
              <a:buFont typeface="Wingdings" panose="05000000000000000000" pitchFamily="2" charset="2"/>
              <a:buChar char="Ø"/>
            </a:pPr>
            <a:r>
              <a:rPr lang="en-US" sz="2400" dirty="0"/>
              <a:t>Show them a higher purpose – Admin Lead &amp; SUPPORTED</a:t>
            </a:r>
          </a:p>
          <a:p>
            <a:pPr lvl="1"/>
            <a:endParaRPr lang="en-US" sz="2400" dirty="0"/>
          </a:p>
          <a:p>
            <a:pPr marL="0" indent="0">
              <a:buNone/>
            </a:pPr>
            <a:r>
              <a:rPr lang="en-US" sz="2400" b="1" dirty="0"/>
              <a:t>#2 Number of Obstacles to their passion:</a:t>
            </a:r>
          </a:p>
          <a:p>
            <a:pPr lvl="1"/>
            <a:r>
              <a:rPr lang="en-US" sz="2400" dirty="0"/>
              <a:t>Meetings, Reports, IEP, Data gathering, Department Meetings, Reporting</a:t>
            </a:r>
          </a:p>
          <a:p>
            <a:pPr lvl="1">
              <a:buFont typeface="Wingdings" panose="05000000000000000000" pitchFamily="2" charset="2"/>
              <a:buChar char="Ø"/>
            </a:pPr>
            <a:r>
              <a:rPr lang="en-US" sz="2400" u="sng" dirty="0"/>
              <a:t>prove</a:t>
            </a:r>
            <a:r>
              <a:rPr lang="en-US" sz="2400" dirty="0"/>
              <a:t> your culture is </a:t>
            </a:r>
            <a:r>
              <a:rPr lang="en-US" sz="2400" u="sng" dirty="0"/>
              <a:t>sustainable</a:t>
            </a:r>
            <a:r>
              <a:rPr lang="en-US" sz="2400" dirty="0"/>
              <a:t>, </a:t>
            </a:r>
            <a:r>
              <a:rPr lang="en-US" sz="2400" u="sng" dirty="0"/>
              <a:t>their work </a:t>
            </a:r>
            <a:r>
              <a:rPr lang="en-US" sz="2400" dirty="0"/>
              <a:t>will result in </a:t>
            </a:r>
            <a:r>
              <a:rPr lang="en-US" sz="2400" u="sng" dirty="0"/>
              <a:t>transformation</a:t>
            </a:r>
            <a:r>
              <a:rPr lang="en-US" sz="2400" dirty="0"/>
              <a:t>, Your school has an </a:t>
            </a:r>
            <a:r>
              <a:rPr lang="en-US" sz="2400" u="sng" dirty="0"/>
              <a:t>outstanding/unique environment</a:t>
            </a:r>
            <a:r>
              <a:rPr lang="en-US" sz="2400" dirty="0"/>
              <a:t>, </a:t>
            </a:r>
            <a:r>
              <a:rPr lang="en-US" sz="2400" u="sng" dirty="0"/>
              <a:t>permissionless teaching</a:t>
            </a:r>
            <a:r>
              <a:rPr lang="en-US" sz="2400" dirty="0"/>
              <a:t>/creativity is the norm and not micromanagement</a:t>
            </a:r>
          </a:p>
        </p:txBody>
      </p:sp>
    </p:spTree>
    <p:extLst>
      <p:ext uri="{BB962C8B-B14F-4D97-AF65-F5344CB8AC3E}">
        <p14:creationId xmlns:p14="http://schemas.microsoft.com/office/powerpoint/2010/main" val="26285217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E44F88E-25D3-A779-3BED-0C632A5FD79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71612C-19A3-EB9C-A680-9CA328D12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1D17EEA-D051-9235-10FE-1C056E09A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AD9F30A-FA3D-8AC6-C968-484631A3F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3C6F333-1701-8117-8683-CA37AB9B6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6D242EEB-2484-7BCB-A6EC-82F716558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2896E71F-931B-8DDA-A795-5EEB5207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0F48A2F-0B03-9EA9-2BF2-4DD052F3344F}"/>
              </a:ext>
            </a:extLst>
          </p:cNvPr>
          <p:cNvSpPr>
            <a:spLocks noGrp="1"/>
          </p:cNvSpPr>
          <p:nvPr>
            <p:ph type="title"/>
          </p:nvPr>
        </p:nvSpPr>
        <p:spPr>
          <a:xfrm>
            <a:off x="137982" y="239844"/>
            <a:ext cx="5272217" cy="6325848"/>
          </a:xfrm>
        </p:spPr>
        <p:txBody>
          <a:bodyPr anchor="b">
            <a:normAutofit/>
          </a:bodyPr>
          <a:lstStyle/>
          <a:p>
            <a:pPr algn="r"/>
            <a:r>
              <a:rPr lang="en-US" sz="4800" b="1" dirty="0">
                <a:solidFill>
                  <a:srgbClr val="FFFFFF"/>
                </a:solidFill>
              </a:rPr>
              <a:t>Transformational Drivers:</a:t>
            </a:r>
            <a:br>
              <a:rPr lang="en-US" b="1" dirty="0">
                <a:solidFill>
                  <a:srgbClr val="FFFFFF"/>
                </a:solidFill>
              </a:rPr>
            </a:br>
            <a:r>
              <a:rPr lang="en-US" b="1" dirty="0">
                <a:solidFill>
                  <a:srgbClr val="FFFFFF"/>
                </a:solidFill>
              </a:rPr>
              <a:t> </a:t>
            </a:r>
            <a:br>
              <a:rPr lang="en-US" sz="4000" dirty="0">
                <a:solidFill>
                  <a:srgbClr val="FFFFFF"/>
                </a:solidFill>
              </a:rPr>
            </a:br>
            <a:r>
              <a:rPr lang="en-US" sz="4000" strike="sngStrike" dirty="0">
                <a:solidFill>
                  <a:srgbClr val="FFFFFF"/>
                </a:solidFill>
              </a:rPr>
              <a:t>School Choice Funding Availability</a:t>
            </a:r>
            <a:br>
              <a:rPr lang="en-US" sz="4000" dirty="0">
                <a:solidFill>
                  <a:srgbClr val="FFFFFF"/>
                </a:solidFill>
              </a:rPr>
            </a:br>
            <a:br>
              <a:rPr lang="en-US" sz="4000" dirty="0">
                <a:solidFill>
                  <a:srgbClr val="FFFFFF"/>
                </a:solidFill>
              </a:rPr>
            </a:br>
            <a:r>
              <a:rPr lang="en-US" sz="4000" strike="sngStrike" dirty="0">
                <a:solidFill>
                  <a:srgbClr val="FFFFFF"/>
                </a:solidFill>
              </a:rPr>
              <a:t>Funding Innovation</a:t>
            </a:r>
            <a:br>
              <a:rPr lang="en-US" sz="800" dirty="0">
                <a:solidFill>
                  <a:srgbClr val="FFFFFF"/>
                </a:solidFill>
              </a:rPr>
            </a:br>
            <a:br>
              <a:rPr lang="en-US" sz="4000" dirty="0">
                <a:solidFill>
                  <a:srgbClr val="FFFFFF"/>
                </a:solidFill>
              </a:rPr>
            </a:br>
            <a:r>
              <a:rPr lang="en-US" sz="4000" dirty="0">
                <a:solidFill>
                  <a:srgbClr val="FFFFFF"/>
                </a:solidFill>
              </a:rPr>
              <a:t>School employee dissatisfaction</a:t>
            </a:r>
          </a:p>
        </p:txBody>
      </p:sp>
      <p:sp>
        <p:nvSpPr>
          <p:cNvPr id="3" name="Content Placeholder 2">
            <a:extLst>
              <a:ext uri="{FF2B5EF4-FFF2-40B4-BE49-F238E27FC236}">
                <a16:creationId xmlns:a16="http://schemas.microsoft.com/office/drawing/2014/main" id="{BA7C61D4-0190-161C-4E4D-3922B63AB889}"/>
              </a:ext>
            </a:extLst>
          </p:cNvPr>
          <p:cNvSpPr>
            <a:spLocks noGrp="1"/>
          </p:cNvSpPr>
          <p:nvPr>
            <p:ph idx="1"/>
          </p:nvPr>
        </p:nvSpPr>
        <p:spPr>
          <a:xfrm>
            <a:off x="5966540" y="239844"/>
            <a:ext cx="5935650" cy="6325848"/>
          </a:xfrm>
        </p:spPr>
        <p:txBody>
          <a:bodyPr anchor="ctr">
            <a:normAutofit/>
          </a:bodyPr>
          <a:lstStyle/>
          <a:p>
            <a:pPr marL="0" indent="0">
              <a:buNone/>
            </a:pPr>
            <a:r>
              <a:rPr lang="en-US" kern="100" dirty="0">
                <a:latin typeface="Roboto" panose="02000000000000000000" pitchFamily="2" charset="0"/>
                <a:ea typeface="Aptos" panose="020B0004020202020204" pitchFamily="34" charset="0"/>
                <a:cs typeface="Times New Roman" panose="02020603050405020304" pitchFamily="18" charset="0"/>
              </a:rPr>
              <a:t>		</a:t>
            </a:r>
          </a:p>
          <a:p>
            <a:pPr marL="0" indent="0">
              <a:buNone/>
            </a:pPr>
            <a:r>
              <a:rPr lang="en-US" sz="2400" b="1" dirty="0"/>
              <a:t>#3 School violence:</a:t>
            </a:r>
          </a:p>
          <a:p>
            <a:pPr lvl="1"/>
            <a:r>
              <a:rPr lang="en-US" sz="2400" dirty="0"/>
              <a:t>Lack of classroom discipline, School shooter, Lack of authority, Lack of parental involvement</a:t>
            </a:r>
          </a:p>
          <a:p>
            <a:pPr lvl="1">
              <a:buFont typeface="Wingdings" panose="05000000000000000000" pitchFamily="2" charset="2"/>
              <a:buChar char="Ø"/>
            </a:pPr>
            <a:r>
              <a:rPr lang="en-US" sz="2400" dirty="0"/>
              <a:t>Set &amp; uphold grade appropriate Bx expectations, SUPPORT your Teachers 1</a:t>
            </a:r>
            <a:r>
              <a:rPr lang="en-US" sz="2400" baseline="30000" dirty="0"/>
              <a:t>st</a:t>
            </a:r>
            <a:r>
              <a:rPr lang="en-US" sz="2400" dirty="0"/>
              <a:t>, Develop a PREVENTION based Safety system</a:t>
            </a:r>
          </a:p>
          <a:p>
            <a:pPr marL="0" marR="0" indent="0">
              <a:spcBef>
                <a:spcPts val="0"/>
              </a:spcBef>
              <a:spcAft>
                <a:spcPts val="800"/>
              </a:spcAft>
              <a:buNone/>
            </a:pPr>
            <a:endParaRPr lang="en-US" kern="100" dirty="0">
              <a:latin typeface="Roboto" panose="02000000000000000000" pitchFamily="2" charset="0"/>
              <a:ea typeface="Aptos" panose="020B00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013128E-5CAD-3C1D-8483-65A0D1A24728}"/>
              </a:ext>
            </a:extLst>
          </p:cNvPr>
          <p:cNvPicPr>
            <a:picLocks noChangeAspect="1"/>
          </p:cNvPicPr>
          <p:nvPr/>
        </p:nvPicPr>
        <p:blipFill>
          <a:blip r:embed="rId3"/>
          <a:stretch>
            <a:fillRect/>
          </a:stretch>
        </p:blipFill>
        <p:spPr>
          <a:xfrm>
            <a:off x="9487908" y="82690"/>
            <a:ext cx="2657607" cy="1880416"/>
          </a:xfrm>
          <a:prstGeom prst="rect">
            <a:avLst/>
          </a:prstGeom>
        </p:spPr>
      </p:pic>
    </p:spTree>
    <p:extLst>
      <p:ext uri="{BB962C8B-B14F-4D97-AF65-F5344CB8AC3E}">
        <p14:creationId xmlns:p14="http://schemas.microsoft.com/office/powerpoint/2010/main" val="308276004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5E904C7-D058-F98E-E385-076923CEA151}"/>
              </a:ext>
            </a:extLst>
          </p:cNvPr>
          <p:cNvPicPr>
            <a:picLocks noChangeAspect="1"/>
          </p:cNvPicPr>
          <p:nvPr/>
        </p:nvPicPr>
        <p:blipFill>
          <a:blip r:embed="rId2"/>
          <a:srcRect r="20689"/>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B161E4B-6309-153D-FD5A-38E717C05742}"/>
              </a:ext>
            </a:extLst>
          </p:cNvPr>
          <p:cNvSpPr>
            <a:spLocks noGrp="1"/>
          </p:cNvSpPr>
          <p:nvPr>
            <p:ph type="title"/>
          </p:nvPr>
        </p:nvSpPr>
        <p:spPr>
          <a:xfrm>
            <a:off x="838200" y="365125"/>
            <a:ext cx="5257800" cy="654206"/>
          </a:xfrm>
        </p:spPr>
        <p:txBody>
          <a:bodyPr>
            <a:normAutofit/>
          </a:bodyPr>
          <a:lstStyle/>
          <a:p>
            <a:r>
              <a:rPr lang="en-US" sz="4000" b="1" u="sng" dirty="0"/>
              <a:t>Cost of Recruitment</a:t>
            </a:r>
          </a:p>
        </p:txBody>
      </p:sp>
      <p:sp>
        <p:nvSpPr>
          <p:cNvPr id="3" name="Content Placeholder 2">
            <a:extLst>
              <a:ext uri="{FF2B5EF4-FFF2-40B4-BE49-F238E27FC236}">
                <a16:creationId xmlns:a16="http://schemas.microsoft.com/office/drawing/2014/main" id="{3D5A0B6E-E9BC-61AE-3E0C-935E72F8B055}"/>
              </a:ext>
            </a:extLst>
          </p:cNvPr>
          <p:cNvSpPr>
            <a:spLocks noGrp="1"/>
          </p:cNvSpPr>
          <p:nvPr>
            <p:ph idx="1"/>
          </p:nvPr>
        </p:nvSpPr>
        <p:spPr>
          <a:xfrm>
            <a:off x="449705" y="1384446"/>
            <a:ext cx="6130977" cy="5108429"/>
          </a:xfrm>
        </p:spPr>
        <p:txBody>
          <a:bodyPr>
            <a:normAutofit fontScale="92500"/>
          </a:bodyPr>
          <a:lstStyle/>
          <a:p>
            <a:r>
              <a:rPr lang="en-US" sz="3200" b="0" i="0" dirty="0">
                <a:effectLst/>
                <a:latin typeface="Roboto" panose="02000000000000000000" pitchFamily="2" charset="0"/>
              </a:rPr>
              <a:t>According to a 2022 benchmarking data from the Society for Human Resource Management (SHRM)</a:t>
            </a:r>
          </a:p>
          <a:p>
            <a:endParaRPr lang="en-US" sz="1200" dirty="0">
              <a:latin typeface="Roboto" panose="02000000000000000000" pitchFamily="2" charset="0"/>
            </a:endParaRPr>
          </a:p>
          <a:p>
            <a:r>
              <a:rPr lang="en-US" sz="3200" dirty="0">
                <a:latin typeface="Roboto" panose="02000000000000000000" pitchFamily="2" charset="0"/>
              </a:rPr>
              <a:t>The average </a:t>
            </a:r>
            <a:r>
              <a:rPr lang="en-US" sz="3200" u="sng" dirty="0">
                <a:latin typeface="Roboto" panose="02000000000000000000" pitchFamily="2" charset="0"/>
              </a:rPr>
              <a:t>RECRUITMENT</a:t>
            </a:r>
            <a:r>
              <a:rPr lang="en-US" sz="3200" dirty="0">
                <a:latin typeface="Roboto" panose="02000000000000000000" pitchFamily="2" charset="0"/>
              </a:rPr>
              <a:t> cost </a:t>
            </a:r>
            <a:r>
              <a:rPr lang="en-US" sz="3200" b="1" u="sng" dirty="0">
                <a:highlight>
                  <a:srgbClr val="FFFF00"/>
                </a:highlight>
                <a:latin typeface="Roboto" panose="02000000000000000000" pitchFamily="2" charset="0"/>
              </a:rPr>
              <a:t>per hire </a:t>
            </a:r>
            <a:r>
              <a:rPr lang="en-US" sz="3200" dirty="0">
                <a:latin typeface="Roboto" panose="02000000000000000000" pitchFamily="2" charset="0"/>
              </a:rPr>
              <a:t>was nearly </a:t>
            </a:r>
            <a:r>
              <a:rPr lang="en-US" sz="3200" b="1" dirty="0">
                <a:latin typeface="Roboto" panose="02000000000000000000" pitchFamily="2" charset="0"/>
              </a:rPr>
              <a:t>$4,700</a:t>
            </a:r>
            <a:r>
              <a:rPr lang="en-US" sz="3200" dirty="0">
                <a:latin typeface="Roboto" panose="02000000000000000000" pitchFamily="2" charset="0"/>
              </a:rPr>
              <a:t>.</a:t>
            </a:r>
          </a:p>
          <a:p>
            <a:endParaRPr lang="en-US" sz="1200" dirty="0">
              <a:latin typeface="Roboto" panose="02000000000000000000" pitchFamily="2" charset="0"/>
            </a:endParaRPr>
          </a:p>
          <a:p>
            <a:r>
              <a:rPr lang="en-US" sz="3200" dirty="0">
                <a:latin typeface="Roboto" panose="02000000000000000000" pitchFamily="2" charset="0"/>
              </a:rPr>
              <a:t>Once hired: training, supervision, and retention costs before they are fully effective employees</a:t>
            </a:r>
          </a:p>
          <a:p>
            <a:pPr lvl="1"/>
            <a:r>
              <a:rPr lang="en-US" sz="3200" dirty="0">
                <a:latin typeface="Roboto" panose="02000000000000000000" pitchFamily="2" charset="0"/>
              </a:rPr>
              <a:t>Could add to </a:t>
            </a:r>
            <a:r>
              <a:rPr lang="en-US" sz="3200" b="1" dirty="0">
                <a:latin typeface="Roboto" panose="02000000000000000000" pitchFamily="2" charset="0"/>
              </a:rPr>
              <a:t>3x annual salary!</a:t>
            </a:r>
            <a:endParaRPr lang="en-US" sz="3200" b="1" dirty="0"/>
          </a:p>
        </p:txBody>
      </p:sp>
    </p:spTree>
    <p:extLst>
      <p:ext uri="{BB962C8B-B14F-4D97-AF65-F5344CB8AC3E}">
        <p14:creationId xmlns:p14="http://schemas.microsoft.com/office/powerpoint/2010/main" val="35378557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4D0A-E143-3BF2-DBE4-480D71865B3C}"/>
              </a:ext>
            </a:extLst>
          </p:cNvPr>
          <p:cNvSpPr>
            <a:spLocks noGrp="1"/>
          </p:cNvSpPr>
          <p:nvPr>
            <p:ph type="title"/>
          </p:nvPr>
        </p:nvSpPr>
        <p:spPr>
          <a:xfrm>
            <a:off x="426720" y="6025896"/>
            <a:ext cx="10515600" cy="786757"/>
          </a:xfrm>
        </p:spPr>
        <p:txBody>
          <a:bodyPr>
            <a:normAutofit/>
          </a:bodyPr>
          <a:lstStyle/>
          <a:p>
            <a:pPr algn="ctr"/>
            <a:r>
              <a:rPr lang="en-US" dirty="0"/>
              <a:t>The Pareto Principle in Employee Recruitment</a:t>
            </a:r>
            <a:endParaRPr lang="en-US" sz="2800" dirty="0"/>
          </a:p>
        </p:txBody>
      </p:sp>
      <p:pic>
        <p:nvPicPr>
          <p:cNvPr id="3" name="Picture 2">
            <a:extLst>
              <a:ext uri="{FF2B5EF4-FFF2-40B4-BE49-F238E27FC236}">
                <a16:creationId xmlns:a16="http://schemas.microsoft.com/office/drawing/2014/main" id="{9764EC9A-3F9D-2579-564C-AF11EB050430}"/>
              </a:ext>
            </a:extLst>
          </p:cNvPr>
          <p:cNvPicPr>
            <a:picLocks noChangeAspect="1"/>
          </p:cNvPicPr>
          <p:nvPr/>
        </p:nvPicPr>
        <p:blipFill>
          <a:blip r:embed="rId2"/>
          <a:stretch>
            <a:fillRect/>
          </a:stretch>
        </p:blipFill>
        <p:spPr>
          <a:xfrm>
            <a:off x="936379" y="112439"/>
            <a:ext cx="9807821" cy="6054210"/>
          </a:xfrm>
          <a:prstGeom prst="rect">
            <a:avLst/>
          </a:prstGeom>
        </p:spPr>
      </p:pic>
      <p:cxnSp>
        <p:nvCxnSpPr>
          <p:cNvPr id="6" name="Straight Connector 5">
            <a:extLst>
              <a:ext uri="{FF2B5EF4-FFF2-40B4-BE49-F238E27FC236}">
                <a16:creationId xmlns:a16="http://schemas.microsoft.com/office/drawing/2014/main" id="{F64132F6-F9D8-FA07-D06C-FEAFB6244E0F}"/>
              </a:ext>
            </a:extLst>
          </p:cNvPr>
          <p:cNvCxnSpPr>
            <a:cxnSpLocks/>
          </p:cNvCxnSpPr>
          <p:nvPr/>
        </p:nvCxnSpPr>
        <p:spPr>
          <a:xfrm flipH="1">
            <a:off x="5550408" y="1755648"/>
            <a:ext cx="4526280" cy="0"/>
          </a:xfrm>
          <a:prstGeom prst="line">
            <a:avLst/>
          </a:prstGeom>
          <a:ln w="28575"/>
        </p:spPr>
        <p:style>
          <a:lnRef idx="2">
            <a:schemeClr val="accent5"/>
          </a:lnRef>
          <a:fillRef idx="0">
            <a:schemeClr val="accent5"/>
          </a:fillRef>
          <a:effectRef idx="1">
            <a:schemeClr val="accent5"/>
          </a:effectRef>
          <a:fontRef idx="minor">
            <a:schemeClr val="tx1"/>
          </a:fontRef>
        </p:style>
      </p:cxnSp>
      <p:cxnSp>
        <p:nvCxnSpPr>
          <p:cNvPr id="8" name="Straight Arrow Connector 7">
            <a:extLst>
              <a:ext uri="{FF2B5EF4-FFF2-40B4-BE49-F238E27FC236}">
                <a16:creationId xmlns:a16="http://schemas.microsoft.com/office/drawing/2014/main" id="{F81A5310-5E29-080D-4013-9BE6BC190F9A}"/>
              </a:ext>
            </a:extLst>
          </p:cNvPr>
          <p:cNvCxnSpPr>
            <a:cxnSpLocks/>
          </p:cNvCxnSpPr>
          <p:nvPr/>
        </p:nvCxnSpPr>
        <p:spPr>
          <a:xfrm>
            <a:off x="5596128" y="1755648"/>
            <a:ext cx="0" cy="3401568"/>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
        <p:nvSpPr>
          <p:cNvPr id="10" name="TextBox 9">
            <a:extLst>
              <a:ext uri="{FF2B5EF4-FFF2-40B4-BE49-F238E27FC236}">
                <a16:creationId xmlns:a16="http://schemas.microsoft.com/office/drawing/2014/main" id="{09C24FCD-FF92-B26A-B11F-05D2A06F5621}"/>
              </a:ext>
            </a:extLst>
          </p:cNvPr>
          <p:cNvSpPr txBox="1"/>
          <p:nvPr/>
        </p:nvSpPr>
        <p:spPr>
          <a:xfrm>
            <a:off x="1023747" y="5828095"/>
            <a:ext cx="848106" cy="338554"/>
          </a:xfrm>
          <a:prstGeom prst="rect">
            <a:avLst/>
          </a:prstGeom>
          <a:noFill/>
        </p:spPr>
        <p:txBody>
          <a:bodyPr wrap="square">
            <a:spAutoFit/>
          </a:bodyPr>
          <a:lstStyle/>
          <a:p>
            <a:r>
              <a:rPr lang="en-US" sz="1600" dirty="0"/>
              <a:t>n=100</a:t>
            </a:r>
          </a:p>
        </p:txBody>
      </p:sp>
    </p:spTree>
    <p:extLst>
      <p:ext uri="{BB962C8B-B14F-4D97-AF65-F5344CB8AC3E}">
        <p14:creationId xmlns:p14="http://schemas.microsoft.com/office/powerpoint/2010/main" val="65511169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309230-182A-B479-326A-4689200B5FF7}"/>
              </a:ext>
            </a:extLst>
          </p:cNvPr>
          <p:cNvPicPr>
            <a:picLocks noChangeAspect="1"/>
          </p:cNvPicPr>
          <p:nvPr/>
        </p:nvPicPr>
        <p:blipFill>
          <a:blip r:embed="rId2">
            <a:alphaModFix amt="37000"/>
          </a:blip>
          <a:stretch>
            <a:fillRect/>
          </a:stretch>
        </p:blipFill>
        <p:spPr>
          <a:xfrm>
            <a:off x="0" y="-628073"/>
            <a:ext cx="12181610" cy="8121073"/>
          </a:xfrm>
          <a:prstGeom prst="rect">
            <a:avLst/>
          </a:prstGeom>
        </p:spPr>
      </p:pic>
      <p:sp>
        <p:nvSpPr>
          <p:cNvPr id="2" name="Title 1">
            <a:extLst>
              <a:ext uri="{FF2B5EF4-FFF2-40B4-BE49-F238E27FC236}">
                <a16:creationId xmlns:a16="http://schemas.microsoft.com/office/drawing/2014/main" id="{6251D7A3-4308-FC73-EBAF-41DF36E80699}"/>
              </a:ext>
            </a:extLst>
          </p:cNvPr>
          <p:cNvSpPr>
            <a:spLocks noGrp="1"/>
          </p:cNvSpPr>
          <p:nvPr>
            <p:ph type="title"/>
          </p:nvPr>
        </p:nvSpPr>
        <p:spPr/>
        <p:txBody>
          <a:bodyPr/>
          <a:lstStyle/>
          <a:p>
            <a:pPr algn="ctr"/>
            <a:r>
              <a:rPr lang="en-US" b="0" i="0" dirty="0">
                <a:solidFill>
                  <a:srgbClr val="111111"/>
                </a:solidFill>
                <a:effectLst/>
                <a:latin typeface="Roboto" panose="02000000000000000000" pitchFamily="2" charset="0"/>
              </a:rPr>
              <a:t>SHRM  Recommendation:</a:t>
            </a:r>
            <a:br>
              <a:rPr lang="en-US" b="0" i="0" dirty="0">
                <a:solidFill>
                  <a:srgbClr val="111111"/>
                </a:solidFill>
                <a:effectLst/>
                <a:latin typeface="Roboto" panose="02000000000000000000" pitchFamily="2" charset="0"/>
              </a:rPr>
            </a:br>
            <a:r>
              <a:rPr lang="en-US" dirty="0"/>
              <a:t>Use “</a:t>
            </a:r>
            <a:r>
              <a:rPr lang="en-US" b="1" i="1" dirty="0"/>
              <a:t>Stay Interview</a:t>
            </a:r>
            <a:r>
              <a:rPr lang="en-US" dirty="0"/>
              <a:t>” vs. “</a:t>
            </a:r>
            <a:r>
              <a:rPr lang="en-US" b="1" i="1" dirty="0"/>
              <a:t>Exit Interview</a:t>
            </a:r>
            <a:r>
              <a:rPr lang="en-US" dirty="0"/>
              <a:t>”</a:t>
            </a:r>
          </a:p>
        </p:txBody>
      </p:sp>
      <p:sp>
        <p:nvSpPr>
          <p:cNvPr id="3" name="Content Placeholder 2">
            <a:extLst>
              <a:ext uri="{FF2B5EF4-FFF2-40B4-BE49-F238E27FC236}">
                <a16:creationId xmlns:a16="http://schemas.microsoft.com/office/drawing/2014/main" id="{2C9B4322-3A47-4009-AF01-A72CE0D4988B}"/>
              </a:ext>
            </a:extLst>
          </p:cNvPr>
          <p:cNvSpPr>
            <a:spLocks noGrp="1"/>
          </p:cNvSpPr>
          <p:nvPr>
            <p:ph idx="1"/>
          </p:nvPr>
        </p:nvSpPr>
        <p:spPr>
          <a:xfrm>
            <a:off x="833005" y="1957600"/>
            <a:ext cx="10515600" cy="4377212"/>
          </a:xfrm>
        </p:spPr>
        <p:txBody>
          <a:bodyPr/>
          <a:lstStyle/>
          <a:p>
            <a:r>
              <a:rPr lang="en-US" dirty="0"/>
              <a:t>What do you look forward to when you come to work each day?</a:t>
            </a:r>
          </a:p>
          <a:p>
            <a:r>
              <a:rPr lang="en-US" dirty="0"/>
              <a:t>What do you like most or least about working here?</a:t>
            </a:r>
          </a:p>
          <a:p>
            <a:r>
              <a:rPr lang="en-US" dirty="0"/>
              <a:t>What keeps you working here?</a:t>
            </a:r>
          </a:p>
          <a:p>
            <a:r>
              <a:rPr lang="en-US" dirty="0"/>
              <a:t>If you could change something about your job, what would that be?</a:t>
            </a:r>
          </a:p>
          <a:p>
            <a:r>
              <a:rPr lang="en-US" dirty="0"/>
              <a:t>What would make your job more satisfying?</a:t>
            </a:r>
          </a:p>
          <a:p>
            <a:r>
              <a:rPr lang="en-US" dirty="0"/>
              <a:t>How do you like to be recognized?</a:t>
            </a:r>
          </a:p>
          <a:p>
            <a:r>
              <a:rPr lang="en-US" dirty="0"/>
              <a:t>What talents are not being used in your current role?</a:t>
            </a:r>
          </a:p>
        </p:txBody>
      </p:sp>
    </p:spTree>
    <p:extLst>
      <p:ext uri="{BB962C8B-B14F-4D97-AF65-F5344CB8AC3E}">
        <p14:creationId xmlns:p14="http://schemas.microsoft.com/office/powerpoint/2010/main" val="17429648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4B2AE301-8298-47C2-81FA-781BA50D99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81" name="Group 80">
              <a:extLst>
                <a:ext uri="{FF2B5EF4-FFF2-40B4-BE49-F238E27FC236}">
                  <a16:creationId xmlns:a16="http://schemas.microsoft.com/office/drawing/2014/main" id="{68DBE596-692C-4777-8933-9D5BB8533B3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85" name="Freeform: Shape 84">
                <a:extLst>
                  <a:ext uri="{FF2B5EF4-FFF2-40B4-BE49-F238E27FC236}">
                    <a16:creationId xmlns:a16="http://schemas.microsoft.com/office/drawing/2014/main" id="{9C38783D-8606-4709-8C6F-69DE0EF816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665A2D8C-561A-4347-88E9-4D84CF7CA9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2" name="Group 81">
              <a:extLst>
                <a:ext uri="{FF2B5EF4-FFF2-40B4-BE49-F238E27FC236}">
                  <a16:creationId xmlns:a16="http://schemas.microsoft.com/office/drawing/2014/main" id="{77CB8EFE-31DC-44A2-A07E-FD84E8DA3E2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83" name="Freeform: Shape 82">
                <a:extLst>
                  <a:ext uri="{FF2B5EF4-FFF2-40B4-BE49-F238E27FC236}">
                    <a16:creationId xmlns:a16="http://schemas.microsoft.com/office/drawing/2014/main" id="{B6473FEC-46FF-4C7E-85BA-344E0365C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8C875950-A52D-453F-A602-3E58AD414E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5DC2B0A4-5125-DC55-B366-8781F2000136}"/>
              </a:ext>
            </a:extLst>
          </p:cNvPr>
          <p:cNvSpPr>
            <a:spLocks noGrp="1"/>
          </p:cNvSpPr>
          <p:nvPr>
            <p:ph type="ctrTitle"/>
          </p:nvPr>
        </p:nvSpPr>
        <p:spPr>
          <a:xfrm>
            <a:off x="6099175" y="330741"/>
            <a:ext cx="5240881" cy="1934557"/>
          </a:xfrm>
        </p:spPr>
        <p:txBody>
          <a:bodyPr>
            <a:normAutofit/>
          </a:bodyPr>
          <a:lstStyle/>
          <a:p>
            <a:pPr algn="l"/>
            <a:r>
              <a:rPr lang="en-US" sz="5600" dirty="0">
                <a:solidFill>
                  <a:schemeClr val="bg1"/>
                </a:solidFill>
              </a:rPr>
              <a:t>Jose Suarez, MBA</a:t>
            </a:r>
            <a:br>
              <a:rPr lang="en-US" sz="5600" dirty="0">
                <a:solidFill>
                  <a:schemeClr val="bg1"/>
                </a:solidFill>
              </a:rPr>
            </a:br>
            <a:r>
              <a:rPr lang="en-US" sz="5600" dirty="0">
                <a:solidFill>
                  <a:schemeClr val="bg1"/>
                </a:solidFill>
              </a:rPr>
              <a:t>President</a:t>
            </a:r>
          </a:p>
        </p:txBody>
      </p:sp>
      <p:sp>
        <p:nvSpPr>
          <p:cNvPr id="4" name="Subtitle 2">
            <a:extLst>
              <a:ext uri="{FF2B5EF4-FFF2-40B4-BE49-F238E27FC236}">
                <a16:creationId xmlns:a16="http://schemas.microsoft.com/office/drawing/2014/main" id="{23EDCB82-982E-765B-ECAF-0EC957D05507}"/>
              </a:ext>
            </a:extLst>
          </p:cNvPr>
          <p:cNvSpPr>
            <a:spLocks noGrp="1"/>
          </p:cNvSpPr>
          <p:nvPr>
            <p:ph type="subTitle" idx="1"/>
          </p:nvPr>
        </p:nvSpPr>
        <p:spPr>
          <a:xfrm>
            <a:off x="6096000" y="2937753"/>
            <a:ext cx="5003260" cy="2221857"/>
          </a:xfrm>
        </p:spPr>
        <p:txBody>
          <a:bodyPr tIns="0" bIns="0" anchorCtr="0">
            <a:normAutofit/>
          </a:bodyPr>
          <a:lstStyle/>
          <a:p>
            <a:pPr algn="l"/>
            <a:r>
              <a:rPr lang="en-US" sz="3200">
                <a:solidFill>
                  <a:schemeClr val="bg1"/>
                </a:solidFill>
              </a:rPr>
              <a:t>P3 Staffing Solutions, LLC</a:t>
            </a:r>
          </a:p>
          <a:p>
            <a:pPr algn="l"/>
            <a:r>
              <a:rPr lang="en-US" sz="3200">
                <a:solidFill>
                  <a:schemeClr val="bg1"/>
                </a:solidFill>
                <a:hlinkClick r:id="rId3">
                  <a:extLst>
                    <a:ext uri="{A12FA001-AC4F-418D-AE19-62706E023703}">
                      <ahyp:hlinkClr xmlns:ahyp="http://schemas.microsoft.com/office/drawing/2018/hyperlinkcolor" val="tx"/>
                    </a:ext>
                  </a:extLst>
                </a:hlinkClick>
              </a:rPr>
              <a:t>Jose@p3staff.com</a:t>
            </a:r>
            <a:endParaRPr lang="en-US" sz="3200">
              <a:solidFill>
                <a:schemeClr val="bg1"/>
              </a:solidFill>
            </a:endParaRPr>
          </a:p>
          <a:p>
            <a:pPr algn="l"/>
            <a:r>
              <a:rPr lang="en-US" sz="3200">
                <a:solidFill>
                  <a:schemeClr val="bg1"/>
                </a:solidFill>
              </a:rPr>
              <a:t>c: 727-505-1100</a:t>
            </a:r>
          </a:p>
        </p:txBody>
      </p:sp>
      <p:pic>
        <p:nvPicPr>
          <p:cNvPr id="11" name="Picture 10" descr="A logo with text on it&#10;&#10;Description automatically generated">
            <a:extLst>
              <a:ext uri="{FF2B5EF4-FFF2-40B4-BE49-F238E27FC236}">
                <a16:creationId xmlns:a16="http://schemas.microsoft.com/office/drawing/2014/main" id="{C9CAEBED-537D-8BBB-9E68-EB41E5DE55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024" y="2265298"/>
            <a:ext cx="4397376" cy="1616035"/>
          </a:xfrm>
          <a:prstGeom prst="rect">
            <a:avLst/>
          </a:prstGeom>
        </p:spPr>
      </p:pic>
    </p:spTree>
    <p:extLst>
      <p:ext uri="{BB962C8B-B14F-4D97-AF65-F5344CB8AC3E}">
        <p14:creationId xmlns:p14="http://schemas.microsoft.com/office/powerpoint/2010/main" val="264450177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descr="A person in a suit smiling&#10;&#10;Description automatically generated">
            <a:extLst>
              <a:ext uri="{FF2B5EF4-FFF2-40B4-BE49-F238E27FC236}">
                <a16:creationId xmlns:a16="http://schemas.microsoft.com/office/drawing/2014/main" id="{D3F3E4B6-E065-FDEA-9E63-7283A896DBD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b="7892"/>
          <a:stretch/>
        </p:blipFill>
        <p:spPr>
          <a:xfrm>
            <a:off x="2522356" y="10"/>
            <a:ext cx="9669642" cy="6857990"/>
          </a:xfrm>
          <a:prstGeom prst="rect">
            <a:avLst/>
          </a:prstGeom>
        </p:spPr>
      </p:pic>
      <p:sp>
        <p:nvSpPr>
          <p:cNvPr id="30" name="Rectangle 2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A88439-946E-8B7F-199E-0DCA60C8F1FC}"/>
              </a:ext>
            </a:extLst>
          </p:cNvPr>
          <p:cNvSpPr>
            <a:spLocks noGrp="1"/>
          </p:cNvSpPr>
          <p:nvPr>
            <p:ph type="title"/>
          </p:nvPr>
        </p:nvSpPr>
        <p:spPr>
          <a:xfrm>
            <a:off x="8072186" y="106234"/>
            <a:ext cx="4000545" cy="471648"/>
          </a:xfrm>
        </p:spPr>
        <p:txBody>
          <a:bodyPr vert="horz" lIns="91440" tIns="45720" rIns="91440" bIns="45720" rtlCol="0" anchor="ctr">
            <a:normAutofit fontScale="90000"/>
          </a:bodyPr>
          <a:lstStyle/>
          <a:p>
            <a:r>
              <a:rPr lang="en-US" b="1" dirty="0">
                <a:solidFill>
                  <a:schemeClr val="bg1"/>
                </a:solidFill>
              </a:rPr>
              <a:t>Jose Suarez, MBA</a:t>
            </a:r>
          </a:p>
        </p:txBody>
      </p:sp>
      <p:sp>
        <p:nvSpPr>
          <p:cNvPr id="4" name="Content Placeholder 3">
            <a:extLst>
              <a:ext uri="{FF2B5EF4-FFF2-40B4-BE49-F238E27FC236}">
                <a16:creationId xmlns:a16="http://schemas.microsoft.com/office/drawing/2014/main" id="{80F1FBDF-3141-519F-173E-14408982D959}"/>
              </a:ext>
            </a:extLst>
          </p:cNvPr>
          <p:cNvSpPr>
            <a:spLocks noGrp="1"/>
          </p:cNvSpPr>
          <p:nvPr>
            <p:ph sz="half" idx="2"/>
          </p:nvPr>
        </p:nvSpPr>
        <p:spPr>
          <a:xfrm>
            <a:off x="291548" y="304800"/>
            <a:ext cx="7661371" cy="6387548"/>
          </a:xfrm>
        </p:spPr>
        <p:txBody>
          <a:bodyPr vert="horz" lIns="91440" tIns="45720" rIns="91440" bIns="45720" rtlCol="0">
            <a:normAutofit fontScale="92500" lnSpcReduction="10000"/>
          </a:bodyPr>
          <a:lstStyle/>
          <a:p>
            <a:pPr marL="0" indent="0">
              <a:buNone/>
            </a:pPr>
            <a:r>
              <a:rPr lang="en-US" b="1" dirty="0"/>
              <a:t>HOPE Youth Ranch, Inc.</a:t>
            </a:r>
          </a:p>
          <a:p>
            <a:pPr marL="0" indent="0">
              <a:buNone/>
            </a:pPr>
            <a:r>
              <a:rPr lang="en-US" dirty="0"/>
              <a:t>Co-Founder &amp; C.E.O.</a:t>
            </a:r>
          </a:p>
          <a:p>
            <a:pPr marL="0" indent="0">
              <a:buNone/>
            </a:pPr>
            <a:r>
              <a:rPr lang="en-US" dirty="0">
                <a:hlinkClick r:id="rId3">
                  <a:extLst>
                    <a:ext uri="{A12FA001-AC4F-418D-AE19-62706E023703}">
                      <ahyp:hlinkClr xmlns:ahyp="http://schemas.microsoft.com/office/drawing/2018/hyperlinkcolor" val="tx"/>
                    </a:ext>
                  </a:extLst>
                </a:hlinkClick>
              </a:rPr>
              <a:t>www.hopeyouthranch.org</a:t>
            </a:r>
            <a:endParaRPr lang="en-US" dirty="0"/>
          </a:p>
          <a:p>
            <a:pPr marL="0" indent="0">
              <a:buNone/>
            </a:pPr>
            <a:endParaRPr lang="en-US" sz="1800" dirty="0"/>
          </a:p>
          <a:p>
            <a:pPr marL="0" indent="0">
              <a:buNone/>
            </a:pPr>
            <a:r>
              <a:rPr lang="en-US" b="1" dirty="0"/>
              <a:t>HOPE </a:t>
            </a:r>
            <a:r>
              <a:rPr lang="en-US" sz="3200" b="1" dirty="0"/>
              <a:t>Ranch</a:t>
            </a:r>
            <a:r>
              <a:rPr lang="en-US" b="1" dirty="0"/>
              <a:t> Learning Academy</a:t>
            </a:r>
          </a:p>
          <a:p>
            <a:pPr marL="0" indent="0">
              <a:buNone/>
            </a:pPr>
            <a:r>
              <a:rPr lang="en-US" dirty="0"/>
              <a:t>Co-Founder &amp; C.E.O.</a:t>
            </a:r>
          </a:p>
          <a:p>
            <a:pPr marL="0" indent="0">
              <a:buNone/>
            </a:pPr>
            <a:r>
              <a:rPr lang="en-US" dirty="0">
                <a:hlinkClick r:id="rId4">
                  <a:extLst>
                    <a:ext uri="{A12FA001-AC4F-418D-AE19-62706E023703}">
                      <ahyp:hlinkClr xmlns:ahyp="http://schemas.microsoft.com/office/drawing/2018/hyperlinkcolor" val="tx"/>
                    </a:ext>
                  </a:extLst>
                </a:hlinkClick>
              </a:rPr>
              <a:t>www.hoperanchlearningacademy.org</a:t>
            </a:r>
            <a:endParaRPr lang="en-US" dirty="0"/>
          </a:p>
          <a:p>
            <a:pPr marL="0" indent="0">
              <a:buNone/>
            </a:pPr>
            <a:endParaRPr lang="en-US" sz="1800" dirty="0"/>
          </a:p>
          <a:p>
            <a:pPr marL="0" indent="0">
              <a:buNone/>
            </a:pPr>
            <a:r>
              <a:rPr lang="en-US" b="1" dirty="0"/>
              <a:t>P3 Staffing Solutions, LLC</a:t>
            </a:r>
          </a:p>
          <a:p>
            <a:pPr marL="0" indent="0">
              <a:buNone/>
            </a:pPr>
            <a:r>
              <a:rPr lang="en-US" dirty="0"/>
              <a:t>Co-Founder &amp; President</a:t>
            </a:r>
          </a:p>
          <a:p>
            <a:pPr marL="0" indent="0">
              <a:buNone/>
            </a:pPr>
            <a:r>
              <a:rPr lang="en-US" dirty="0">
                <a:hlinkClick r:id="rId5">
                  <a:extLst>
                    <a:ext uri="{A12FA001-AC4F-418D-AE19-62706E023703}">
                      <ahyp:hlinkClr xmlns:ahyp="http://schemas.microsoft.com/office/drawing/2018/hyperlinkcolor" val="tx"/>
                    </a:ext>
                  </a:extLst>
                </a:hlinkClick>
              </a:rPr>
              <a:t>www.P3Staff.com</a:t>
            </a:r>
            <a:endParaRPr lang="en-US" dirty="0"/>
          </a:p>
          <a:p>
            <a:pPr marL="0" indent="0">
              <a:buNone/>
            </a:pPr>
            <a:endParaRPr lang="en-US" sz="1800" dirty="0"/>
          </a:p>
          <a:p>
            <a:pPr marL="0" indent="0">
              <a:buNone/>
            </a:pPr>
            <a:r>
              <a:rPr lang="en-US" b="1" dirty="0"/>
              <a:t>My Gun Academy Security Services, LLC</a:t>
            </a:r>
          </a:p>
          <a:p>
            <a:pPr marL="0" indent="0">
              <a:buNone/>
            </a:pPr>
            <a:r>
              <a:rPr lang="en-US" dirty="0"/>
              <a:t>Co-Founder &amp; President</a:t>
            </a:r>
          </a:p>
          <a:p>
            <a:pPr marL="0" indent="0">
              <a:buNone/>
            </a:pPr>
            <a:r>
              <a:rPr lang="en-US" dirty="0">
                <a:hlinkClick r:id="rId6">
                  <a:extLst>
                    <a:ext uri="{A12FA001-AC4F-418D-AE19-62706E023703}">
                      <ahyp:hlinkClr xmlns:ahyp="http://schemas.microsoft.com/office/drawing/2018/hyperlinkcolor" val="tx"/>
                    </a:ext>
                  </a:extLst>
                </a:hlinkClick>
              </a:rPr>
              <a:t>www.mygunacademy.com</a:t>
            </a:r>
            <a:endParaRPr lang="en-US" dirty="0"/>
          </a:p>
        </p:txBody>
      </p:sp>
    </p:spTree>
    <p:extLst>
      <p:ext uri="{BB962C8B-B14F-4D97-AF65-F5344CB8AC3E}">
        <p14:creationId xmlns:p14="http://schemas.microsoft.com/office/powerpoint/2010/main" val="16195674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C42EC0-96B7-3974-CD97-261E46E6C7D5}"/>
              </a:ext>
            </a:extLst>
          </p:cNvPr>
          <p:cNvSpPr>
            <a:spLocks noGrp="1"/>
          </p:cNvSpPr>
          <p:nvPr>
            <p:ph type="title"/>
          </p:nvPr>
        </p:nvSpPr>
        <p:spPr>
          <a:xfrm>
            <a:off x="137982" y="239844"/>
            <a:ext cx="5272217" cy="6325848"/>
          </a:xfrm>
        </p:spPr>
        <p:txBody>
          <a:bodyPr anchor="b">
            <a:normAutofit/>
          </a:bodyPr>
          <a:lstStyle/>
          <a:p>
            <a:pPr algn="r"/>
            <a:r>
              <a:rPr lang="en-US" sz="4800" b="1" dirty="0">
                <a:solidFill>
                  <a:srgbClr val="FFFFFF"/>
                </a:solidFill>
              </a:rPr>
              <a:t>Transformational Drivers:</a:t>
            </a:r>
            <a:br>
              <a:rPr lang="en-US" b="1" dirty="0">
                <a:solidFill>
                  <a:srgbClr val="FFFFFF"/>
                </a:solidFill>
              </a:rPr>
            </a:br>
            <a:r>
              <a:rPr lang="en-US" b="1" dirty="0">
                <a:solidFill>
                  <a:srgbClr val="FFFFFF"/>
                </a:solidFill>
              </a:rPr>
              <a:t> </a:t>
            </a:r>
            <a:br>
              <a:rPr lang="en-US" sz="4000" dirty="0">
                <a:solidFill>
                  <a:srgbClr val="FFFFFF"/>
                </a:solidFill>
              </a:rPr>
            </a:br>
            <a:r>
              <a:rPr lang="en-US" sz="4000" dirty="0">
                <a:solidFill>
                  <a:srgbClr val="FFFFFF"/>
                </a:solidFill>
              </a:rPr>
              <a:t>School Choice Funding Availability</a:t>
            </a:r>
            <a:br>
              <a:rPr lang="en-US" sz="4000" dirty="0">
                <a:solidFill>
                  <a:srgbClr val="FFFFFF"/>
                </a:solidFill>
              </a:rPr>
            </a:br>
            <a:br>
              <a:rPr lang="en-US" sz="4000" dirty="0">
                <a:solidFill>
                  <a:srgbClr val="FFFFFF"/>
                </a:solidFill>
              </a:rPr>
            </a:br>
            <a:r>
              <a:rPr lang="en-US" sz="4000" dirty="0">
                <a:solidFill>
                  <a:srgbClr val="FFFFFF"/>
                </a:solidFill>
              </a:rPr>
              <a:t>Funding Innovation</a:t>
            </a:r>
            <a:br>
              <a:rPr lang="en-US" sz="800" dirty="0">
                <a:solidFill>
                  <a:srgbClr val="FFFFFF"/>
                </a:solidFill>
              </a:rPr>
            </a:br>
            <a:br>
              <a:rPr lang="en-US" sz="4000" dirty="0">
                <a:solidFill>
                  <a:srgbClr val="FFFFFF"/>
                </a:solidFill>
              </a:rPr>
            </a:br>
            <a:r>
              <a:rPr lang="en-US" sz="4000" dirty="0">
                <a:solidFill>
                  <a:srgbClr val="FFFFFF"/>
                </a:solidFill>
              </a:rPr>
              <a:t>School employee dissatisfaction</a:t>
            </a:r>
          </a:p>
        </p:txBody>
      </p:sp>
      <p:sp>
        <p:nvSpPr>
          <p:cNvPr id="3" name="Content Placeholder 2">
            <a:extLst>
              <a:ext uri="{FF2B5EF4-FFF2-40B4-BE49-F238E27FC236}">
                <a16:creationId xmlns:a16="http://schemas.microsoft.com/office/drawing/2014/main" id="{8FDDF85D-737B-2DD9-54EF-FA2FF339FDB0}"/>
              </a:ext>
            </a:extLst>
          </p:cNvPr>
          <p:cNvSpPr>
            <a:spLocks noGrp="1"/>
          </p:cNvSpPr>
          <p:nvPr>
            <p:ph idx="1"/>
          </p:nvPr>
        </p:nvSpPr>
        <p:spPr>
          <a:xfrm>
            <a:off x="5837226" y="91440"/>
            <a:ext cx="6150558" cy="6601968"/>
          </a:xfrm>
        </p:spPr>
        <p:txBody>
          <a:bodyPr anchor="ctr">
            <a:normAutofit fontScale="77500" lnSpcReduction="20000"/>
          </a:bodyPr>
          <a:lstStyle/>
          <a:p>
            <a:pPr marL="0" marR="0" indent="0">
              <a:spcBef>
                <a:spcPts val="0"/>
              </a:spcBef>
              <a:spcAft>
                <a:spcPts val="800"/>
              </a:spcAft>
              <a:buNone/>
            </a:pPr>
            <a:r>
              <a:rPr lang="en-US" sz="3500" kern="100" dirty="0">
                <a:effectLst/>
                <a:latin typeface="Roboto" panose="02000000000000000000" pitchFamily="2" charset="0"/>
                <a:ea typeface="Aptos" panose="020B0004020202020204" pitchFamily="34" charset="0"/>
                <a:cs typeface="Times New Roman" panose="02020603050405020304" pitchFamily="18" charset="0"/>
              </a:rPr>
              <a:t>1999, </a:t>
            </a:r>
            <a:r>
              <a:rPr lang="en-US" sz="3500" b="0" kern="100" dirty="0">
                <a:effectLst/>
                <a:latin typeface="Roboto" panose="02000000000000000000" pitchFamily="2" charset="0"/>
                <a:ea typeface="Aptos" panose="020B0004020202020204" pitchFamily="34" charset="0"/>
                <a:cs typeface="Times New Roman" panose="02020603050405020304" pitchFamily="18" charset="0"/>
              </a:rPr>
              <a:t>Florida</a:t>
            </a:r>
            <a:r>
              <a:rPr lang="en-US" sz="3500" kern="100" dirty="0">
                <a:effectLst/>
                <a:latin typeface="Roboto" panose="02000000000000000000" pitchFamily="2" charset="0"/>
                <a:ea typeface="Aptos" panose="020B0004020202020204" pitchFamily="34" charset="0"/>
                <a:cs typeface="Times New Roman" panose="02020603050405020304" pitchFamily="18" charset="0"/>
              </a:rPr>
              <a:t> passed </a:t>
            </a:r>
            <a:r>
              <a:rPr lang="en-US" sz="3500" b="1" u="sng" kern="100" dirty="0">
                <a:effectLst/>
                <a:highlight>
                  <a:srgbClr val="FFFF00"/>
                </a:highlight>
                <a:latin typeface="Roboto" panose="02000000000000000000" pitchFamily="2" charset="0"/>
                <a:ea typeface="Aptos" panose="020B0004020202020204" pitchFamily="34" charset="0"/>
                <a:cs typeface="Times New Roman" panose="02020603050405020304" pitchFamily="18" charset="0"/>
              </a:rPr>
              <a:t>the nation’s first statewide school choice program:</a:t>
            </a:r>
          </a:p>
          <a:p>
            <a:pPr marL="0" marR="0" indent="0" algn="ctr">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a:t>
            </a:r>
            <a:r>
              <a:rPr lang="en-US" sz="3500" u="sng" kern="100" dirty="0">
                <a:effectLst/>
                <a:latin typeface="Roboto" panose="02000000000000000000" pitchFamily="2" charset="0"/>
                <a:ea typeface="Aptos" panose="020B0004020202020204" pitchFamily="34" charset="0"/>
                <a:cs typeface="Times New Roman" panose="02020603050405020304" pitchFamily="18" charset="0"/>
              </a:rPr>
              <a:t>Opportunity Scholarship</a:t>
            </a:r>
            <a:r>
              <a:rPr lang="en-US" sz="3500" kern="100" dirty="0">
                <a:effectLst/>
                <a:latin typeface="Roboto" panose="02000000000000000000" pitchFamily="2" charset="0"/>
                <a:ea typeface="Aptos" panose="020B0004020202020204" pitchFamily="34" charset="0"/>
                <a:cs typeface="Times New Roman" panose="02020603050405020304" pitchFamily="18" charset="0"/>
              </a:rPr>
              <a:t>”, </a:t>
            </a:r>
          </a:p>
          <a:p>
            <a:pPr marL="0" marR="0" indent="0">
              <a:spcBef>
                <a:spcPts val="0"/>
              </a:spcBef>
              <a:spcAft>
                <a:spcPts val="800"/>
              </a:spcAft>
              <a:buNone/>
            </a:pPr>
            <a:r>
              <a:rPr lang="en-US" sz="1500" kern="100" dirty="0">
                <a:latin typeface="Roboto" panose="02000000000000000000" pitchFamily="2" charset="0"/>
                <a:ea typeface="Aptos" panose="020B0004020202020204" pitchFamily="34" charset="0"/>
                <a:cs typeface="Times New Roman" panose="02020603050405020304" pitchFamily="18" charset="0"/>
              </a:rPr>
              <a:t>	</a:t>
            </a:r>
          </a:p>
          <a:p>
            <a:pPr marL="0" marR="0" indent="0">
              <a:spcBef>
                <a:spcPts val="0"/>
              </a:spcBef>
              <a:spcAft>
                <a:spcPts val="800"/>
              </a:spcAft>
              <a:buNone/>
            </a:pPr>
            <a:r>
              <a:rPr lang="en-US" kern="100" dirty="0">
                <a:latin typeface="Roboto" panose="02000000000000000000" pitchFamily="2" charset="0"/>
                <a:ea typeface="Aptos" panose="020B0004020202020204" pitchFamily="34" charset="0"/>
                <a:cs typeface="Times New Roman" panose="02020603050405020304" pitchFamily="18" charset="0"/>
              </a:rPr>
              <a:t>	</a:t>
            </a:r>
            <a:r>
              <a:rPr lang="en-US" sz="3100" i="1" kern="100" dirty="0">
                <a:latin typeface="Roboto" panose="02000000000000000000" pitchFamily="2" charset="0"/>
                <a:ea typeface="Aptos" panose="020B0004020202020204" pitchFamily="34" charset="0"/>
                <a:cs typeface="Times New Roman" panose="02020603050405020304" pitchFamily="18" charset="0"/>
              </a:rPr>
              <a:t>E</a:t>
            </a:r>
            <a:r>
              <a:rPr lang="en-US" sz="3100" i="1" kern="100" dirty="0">
                <a:effectLst/>
                <a:latin typeface="Roboto" panose="02000000000000000000" pitchFamily="2" charset="0"/>
                <a:ea typeface="Aptos" panose="020B0004020202020204" pitchFamily="34" charset="0"/>
                <a:cs typeface="Times New Roman" panose="02020603050405020304" pitchFamily="18" charset="0"/>
              </a:rPr>
              <a:t>nabling students to opt out of failing public </a:t>
            </a:r>
            <a:r>
              <a:rPr lang="en-US" sz="3100" b="0" i="1" kern="100" dirty="0">
                <a:effectLst/>
                <a:latin typeface="Roboto" panose="02000000000000000000" pitchFamily="2" charset="0"/>
                <a:ea typeface="Aptos" panose="020B0004020202020204" pitchFamily="34" charset="0"/>
                <a:cs typeface="Times New Roman" panose="02020603050405020304" pitchFamily="18" charset="0"/>
              </a:rPr>
              <a:t>schools</a:t>
            </a:r>
            <a:r>
              <a:rPr lang="en-US" sz="3100" i="1" kern="100" dirty="0">
                <a:effectLst/>
                <a:latin typeface="Roboto" panose="02000000000000000000" pitchFamily="2" charset="0"/>
                <a:ea typeface="Aptos" panose="020B0004020202020204" pitchFamily="34" charset="0"/>
                <a:cs typeface="Times New Roman" panose="02020603050405020304" pitchFamily="18" charset="0"/>
              </a:rPr>
              <a:t> and into better-performing public or private </a:t>
            </a:r>
            <a:r>
              <a:rPr lang="en-US" sz="3100" b="0" i="1" kern="100" dirty="0">
                <a:effectLst/>
                <a:latin typeface="Roboto" panose="02000000000000000000" pitchFamily="2" charset="0"/>
                <a:ea typeface="Aptos" panose="020B0004020202020204" pitchFamily="34" charset="0"/>
                <a:cs typeface="Times New Roman" panose="02020603050405020304" pitchFamily="18" charset="0"/>
              </a:rPr>
              <a:t>schools</a:t>
            </a:r>
            <a:r>
              <a:rPr lang="en-US" sz="3100" i="1" kern="100" dirty="0">
                <a:effectLst/>
                <a:latin typeface="Roboto" panose="02000000000000000000" pitchFamily="2" charset="0"/>
                <a:ea typeface="Aptos" panose="020B0004020202020204" pitchFamily="34" charset="0"/>
                <a:cs typeface="Times New Roman" panose="02020603050405020304" pitchFamily="18" charset="0"/>
              </a:rPr>
              <a:t>.  </a:t>
            </a:r>
            <a:endParaRPr lang="en-US" i="1" kern="100" dirty="0">
              <a:effectLst/>
              <a:latin typeface="Roboto" panose="02000000000000000000" pitchFamily="2" charset="0"/>
              <a:ea typeface="Aptos" panose="020B0004020202020204" pitchFamily="34" charset="0"/>
              <a:cs typeface="Times New Roman" panose="02020603050405020304" pitchFamily="18" charset="0"/>
            </a:endParaRPr>
          </a:p>
          <a:p>
            <a:pPr marL="0" marR="0" indent="0">
              <a:spcBef>
                <a:spcPts val="0"/>
              </a:spcBef>
              <a:spcAft>
                <a:spcPts val="800"/>
              </a:spcAft>
              <a:buNone/>
            </a:pPr>
            <a:endParaRPr lang="en-US" sz="1600" kern="100" dirty="0">
              <a:latin typeface="Roboto" panose="02000000000000000000" pitchFamily="2" charset="0"/>
              <a:ea typeface="Aptos" panose="020B0004020202020204" pitchFamily="34" charset="0"/>
              <a:cs typeface="Times New Roman" panose="02020603050405020304" pitchFamily="18" charset="0"/>
            </a:endParaRPr>
          </a:p>
          <a:p>
            <a:pPr marL="0" marR="0" indent="0" algn="ctr">
              <a:spcBef>
                <a:spcPts val="0"/>
              </a:spcBef>
              <a:spcAft>
                <a:spcPts val="800"/>
              </a:spcAft>
              <a:buNone/>
            </a:pPr>
            <a:r>
              <a:rPr lang="en-US" sz="3500" b="1" u="sng" kern="100" dirty="0">
                <a:latin typeface="Roboto" panose="02000000000000000000" pitchFamily="2" charset="0"/>
                <a:ea typeface="Aptos" panose="020B0004020202020204" pitchFamily="34" charset="0"/>
                <a:cs typeface="Times New Roman" panose="02020603050405020304" pitchFamily="18" charset="0"/>
              </a:rPr>
              <a:t>School Choice:</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Opportunity Scholarship		</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Corporate Tax Credit		</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FTC				FES-EO</a:t>
            </a:r>
          </a:p>
          <a:p>
            <a:pPr marL="0" indent="0">
              <a:spcBef>
                <a:spcPts val="0"/>
              </a:spcBef>
              <a:spcAft>
                <a:spcPts val="800"/>
              </a:spcAft>
              <a:buNone/>
            </a:pPr>
            <a:endParaRPr lang="en-US" sz="3500" kern="100" dirty="0">
              <a:latin typeface="Roboto" panose="02000000000000000000" pitchFamily="2" charset="0"/>
              <a:ea typeface="Aptos" panose="020B0004020202020204" pitchFamily="34" charset="0"/>
              <a:cs typeface="Times New Roman" panose="02020603050405020304" pitchFamily="18" charset="0"/>
            </a:endParaRP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McKay</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PLSA				Gardiner</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FES-UA</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	</a:t>
            </a:r>
          </a:p>
          <a:p>
            <a:pPr marL="0" indent="0">
              <a:spcBef>
                <a:spcPts val="0"/>
              </a:spcBef>
              <a:spcAft>
                <a:spcPts val="800"/>
              </a:spcAft>
              <a:buNone/>
            </a:pPr>
            <a:r>
              <a:rPr lang="en-US" sz="3500" kern="100" dirty="0">
                <a:latin typeface="Roboto" panose="02000000000000000000" pitchFamily="2" charset="0"/>
                <a:ea typeface="Aptos" panose="020B0004020202020204" pitchFamily="34" charset="0"/>
                <a:cs typeface="Times New Roman" panose="02020603050405020304" pitchFamily="18" charset="0"/>
              </a:rPr>
              <a:t>		HOPE</a:t>
            </a:r>
            <a:r>
              <a:rPr lang="en-US" kern="100" dirty="0">
                <a:latin typeface="Roboto" panose="02000000000000000000" pitchFamily="2"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19580861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4871A2-3B5C-C293-EFCD-DF4E54D6350E}"/>
              </a:ext>
            </a:extLst>
          </p:cNvPr>
          <p:cNvPicPr>
            <a:picLocks noChangeAspect="1"/>
          </p:cNvPicPr>
          <p:nvPr/>
        </p:nvPicPr>
        <p:blipFill>
          <a:blip r:embed="rId2"/>
          <a:stretch>
            <a:fillRect/>
          </a:stretch>
        </p:blipFill>
        <p:spPr>
          <a:xfrm>
            <a:off x="7399782" y="27432"/>
            <a:ext cx="4762500" cy="3171825"/>
          </a:xfrm>
          <a:prstGeom prst="rect">
            <a:avLst/>
          </a:prstGeom>
        </p:spPr>
      </p:pic>
      <p:sp>
        <p:nvSpPr>
          <p:cNvPr id="2" name="Title 1">
            <a:extLst>
              <a:ext uri="{FF2B5EF4-FFF2-40B4-BE49-F238E27FC236}">
                <a16:creationId xmlns:a16="http://schemas.microsoft.com/office/drawing/2014/main" id="{33B20576-2C00-AA65-5DE0-C738431F8D27}"/>
              </a:ext>
            </a:extLst>
          </p:cNvPr>
          <p:cNvSpPr>
            <a:spLocks noGrp="1"/>
          </p:cNvSpPr>
          <p:nvPr>
            <p:ph type="title"/>
          </p:nvPr>
        </p:nvSpPr>
        <p:spPr>
          <a:xfrm>
            <a:off x="838200" y="365125"/>
            <a:ext cx="6632448" cy="1325563"/>
          </a:xfrm>
        </p:spPr>
        <p:txBody>
          <a:bodyPr/>
          <a:lstStyle/>
          <a:p>
            <a:r>
              <a:rPr lang="en-US" dirty="0"/>
              <a:t>Latest changes to Scholarship</a:t>
            </a:r>
          </a:p>
        </p:txBody>
      </p:sp>
      <p:sp>
        <p:nvSpPr>
          <p:cNvPr id="3" name="Content Placeholder 2">
            <a:extLst>
              <a:ext uri="{FF2B5EF4-FFF2-40B4-BE49-F238E27FC236}">
                <a16:creationId xmlns:a16="http://schemas.microsoft.com/office/drawing/2014/main" id="{D115A948-2880-D99E-255F-BB715AA1B0F6}"/>
              </a:ext>
            </a:extLst>
          </p:cNvPr>
          <p:cNvSpPr>
            <a:spLocks noGrp="1"/>
          </p:cNvSpPr>
          <p:nvPr>
            <p:ph idx="1"/>
          </p:nvPr>
        </p:nvSpPr>
        <p:spPr>
          <a:xfrm>
            <a:off x="838200" y="2569463"/>
            <a:ext cx="10847832" cy="4023361"/>
          </a:xfrm>
        </p:spPr>
        <p:txBody>
          <a:bodyPr>
            <a:normAutofit/>
          </a:bodyPr>
          <a:lstStyle/>
          <a:p>
            <a:r>
              <a:rPr lang="en-US" sz="3200" dirty="0"/>
              <a:t>2022-2023 – More CHOICE</a:t>
            </a:r>
          </a:p>
          <a:p>
            <a:pPr lvl="1"/>
            <a:r>
              <a:rPr lang="en-US" sz="2800" dirty="0"/>
              <a:t>Legislative change to FES-EO making it available </a:t>
            </a:r>
            <a:r>
              <a:rPr lang="en-US" sz="2800" b="1" dirty="0"/>
              <a:t>to any students </a:t>
            </a:r>
            <a:r>
              <a:rPr lang="en-US" sz="2800" dirty="0"/>
              <a:t>able to register in a public school, regardless of income level or disability.</a:t>
            </a:r>
          </a:p>
          <a:p>
            <a:endParaRPr lang="en-US" sz="1100" dirty="0"/>
          </a:p>
          <a:p>
            <a:r>
              <a:rPr lang="en-US" sz="3200" dirty="0"/>
              <a:t>2023-2024 – More Availability</a:t>
            </a:r>
          </a:p>
          <a:p>
            <a:pPr lvl="1"/>
            <a:r>
              <a:rPr lang="en-US" sz="2800" dirty="0"/>
              <a:t>Legislative change allowing Private schools to </a:t>
            </a:r>
            <a:r>
              <a:rPr lang="en-US" sz="2800" b="1" dirty="0"/>
              <a:t>by-pass zoning </a:t>
            </a:r>
            <a:r>
              <a:rPr lang="en-US" sz="2800" dirty="0"/>
              <a:t>clearance to establish a new school if purchasing or renting certain building types</a:t>
            </a:r>
          </a:p>
        </p:txBody>
      </p:sp>
    </p:spTree>
    <p:extLst>
      <p:ext uri="{BB962C8B-B14F-4D97-AF65-F5344CB8AC3E}">
        <p14:creationId xmlns:p14="http://schemas.microsoft.com/office/powerpoint/2010/main" val="39276293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0EA2191-2B5B-6BBC-3D36-F613E861430C}"/>
              </a:ext>
            </a:extLst>
          </p:cNvPr>
          <p:cNvPicPr>
            <a:picLocks noGrp="1" noChangeAspect="1"/>
          </p:cNvPicPr>
          <p:nvPr>
            <p:ph idx="1"/>
          </p:nvPr>
        </p:nvPicPr>
        <p:blipFill>
          <a:blip r:embed="rId2"/>
          <a:stretch>
            <a:fillRect/>
          </a:stretch>
        </p:blipFill>
        <p:spPr>
          <a:xfrm>
            <a:off x="956717" y="2293034"/>
            <a:ext cx="10278565" cy="4351338"/>
          </a:xfrm>
        </p:spPr>
      </p:pic>
      <p:pic>
        <p:nvPicPr>
          <p:cNvPr id="7" name="Picture 6">
            <a:extLst>
              <a:ext uri="{FF2B5EF4-FFF2-40B4-BE49-F238E27FC236}">
                <a16:creationId xmlns:a16="http://schemas.microsoft.com/office/drawing/2014/main" id="{2417E454-989B-34CF-EECD-504507301843}"/>
              </a:ext>
            </a:extLst>
          </p:cNvPr>
          <p:cNvPicPr>
            <a:picLocks noChangeAspect="1"/>
          </p:cNvPicPr>
          <p:nvPr/>
        </p:nvPicPr>
        <p:blipFill>
          <a:blip r:embed="rId3"/>
          <a:stretch>
            <a:fillRect/>
          </a:stretch>
        </p:blipFill>
        <p:spPr>
          <a:xfrm>
            <a:off x="1347873" y="399604"/>
            <a:ext cx="8516539" cy="1581371"/>
          </a:xfrm>
          <a:prstGeom prst="rect">
            <a:avLst/>
          </a:prstGeom>
        </p:spPr>
      </p:pic>
      <p:pic>
        <p:nvPicPr>
          <p:cNvPr id="11" name="Picture 10">
            <a:extLst>
              <a:ext uri="{FF2B5EF4-FFF2-40B4-BE49-F238E27FC236}">
                <a16:creationId xmlns:a16="http://schemas.microsoft.com/office/drawing/2014/main" id="{9F81526D-F0ED-8DF4-C06A-21387D7C728D}"/>
              </a:ext>
            </a:extLst>
          </p:cNvPr>
          <p:cNvPicPr>
            <a:picLocks noChangeAspect="1"/>
          </p:cNvPicPr>
          <p:nvPr/>
        </p:nvPicPr>
        <p:blipFill>
          <a:blip r:embed="rId4"/>
          <a:stretch>
            <a:fillRect/>
          </a:stretch>
        </p:blipFill>
        <p:spPr>
          <a:xfrm>
            <a:off x="4540035" y="1980975"/>
            <a:ext cx="6777706" cy="4564966"/>
          </a:xfrm>
          <a:prstGeom prst="rect">
            <a:avLst/>
          </a:prstGeom>
        </p:spPr>
      </p:pic>
      <p:sp>
        <p:nvSpPr>
          <p:cNvPr id="15" name="TextBox 14">
            <a:extLst>
              <a:ext uri="{FF2B5EF4-FFF2-40B4-BE49-F238E27FC236}">
                <a16:creationId xmlns:a16="http://schemas.microsoft.com/office/drawing/2014/main" id="{13DFB114-8316-D865-7273-58CF39047AAE}"/>
              </a:ext>
            </a:extLst>
          </p:cNvPr>
          <p:cNvSpPr txBox="1"/>
          <p:nvPr/>
        </p:nvSpPr>
        <p:spPr>
          <a:xfrm>
            <a:off x="293914" y="6323403"/>
            <a:ext cx="6096000" cy="461665"/>
          </a:xfrm>
          <a:prstGeom prst="rect">
            <a:avLst/>
          </a:prstGeom>
          <a:noFill/>
        </p:spPr>
        <p:txBody>
          <a:bodyPr wrap="square">
            <a:spAutoFit/>
          </a:bodyPr>
          <a:lstStyle/>
          <a:p>
            <a:r>
              <a:rPr lang="en-US" sz="2400" dirty="0"/>
              <a:t>edreform.com</a:t>
            </a:r>
          </a:p>
        </p:txBody>
      </p:sp>
    </p:spTree>
    <p:extLst>
      <p:ext uri="{BB962C8B-B14F-4D97-AF65-F5344CB8AC3E}">
        <p14:creationId xmlns:p14="http://schemas.microsoft.com/office/powerpoint/2010/main" val="370928420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2822AA-3576-B72F-8C43-0C4FD41BD6F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B42AF9E-4896-73C0-BB8C-F1A0F7F10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8B5027F5-5845-2171-E3A1-E68128425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A6990FF6-B412-6D80-90FF-4C4F35364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85D73289-0D8B-A43B-B946-D65E24FAD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2739BF7A-122F-EFD0-7D1E-5ACFCB0CC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Oval 17">
            <a:extLst>
              <a:ext uri="{FF2B5EF4-FFF2-40B4-BE49-F238E27FC236}">
                <a16:creationId xmlns:a16="http://schemas.microsoft.com/office/drawing/2014/main" id="{E73F29CF-97F1-6ACF-114B-C7F542933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9CF3047-619B-19BE-3CF5-46CC6DFA42D6}"/>
              </a:ext>
            </a:extLst>
          </p:cNvPr>
          <p:cNvSpPr>
            <a:spLocks noGrp="1"/>
          </p:cNvSpPr>
          <p:nvPr>
            <p:ph type="title"/>
          </p:nvPr>
        </p:nvSpPr>
        <p:spPr>
          <a:xfrm>
            <a:off x="137982" y="239844"/>
            <a:ext cx="5272217" cy="6325848"/>
          </a:xfrm>
        </p:spPr>
        <p:txBody>
          <a:bodyPr anchor="b">
            <a:normAutofit/>
          </a:bodyPr>
          <a:lstStyle/>
          <a:p>
            <a:pPr algn="r"/>
            <a:r>
              <a:rPr lang="en-US" sz="4800" b="1" dirty="0">
                <a:solidFill>
                  <a:srgbClr val="FFFFFF"/>
                </a:solidFill>
              </a:rPr>
              <a:t>Transformational Drivers:</a:t>
            </a:r>
            <a:br>
              <a:rPr lang="en-US" b="1" dirty="0">
                <a:solidFill>
                  <a:srgbClr val="FFFFFF"/>
                </a:solidFill>
              </a:rPr>
            </a:br>
            <a:r>
              <a:rPr lang="en-US" b="1" dirty="0">
                <a:solidFill>
                  <a:srgbClr val="FFFFFF"/>
                </a:solidFill>
              </a:rPr>
              <a:t> </a:t>
            </a:r>
            <a:br>
              <a:rPr lang="en-US" sz="4000" dirty="0">
                <a:solidFill>
                  <a:srgbClr val="FFFFFF"/>
                </a:solidFill>
              </a:rPr>
            </a:br>
            <a:r>
              <a:rPr lang="en-US" sz="4000" strike="sngStrike" dirty="0">
                <a:solidFill>
                  <a:srgbClr val="FFFFFF"/>
                </a:solidFill>
              </a:rPr>
              <a:t>School Choice Funding Availability</a:t>
            </a:r>
            <a:br>
              <a:rPr lang="en-US" sz="4000" dirty="0">
                <a:solidFill>
                  <a:srgbClr val="FFFFFF"/>
                </a:solidFill>
              </a:rPr>
            </a:br>
            <a:br>
              <a:rPr lang="en-US" sz="4000" dirty="0">
                <a:solidFill>
                  <a:srgbClr val="FFFFFF"/>
                </a:solidFill>
              </a:rPr>
            </a:br>
            <a:r>
              <a:rPr lang="en-US" sz="4000" dirty="0">
                <a:solidFill>
                  <a:srgbClr val="FFFFFF"/>
                </a:solidFill>
              </a:rPr>
              <a:t>Funding Innovation</a:t>
            </a:r>
            <a:br>
              <a:rPr lang="en-US" sz="800" dirty="0">
                <a:solidFill>
                  <a:srgbClr val="FFFFFF"/>
                </a:solidFill>
              </a:rPr>
            </a:br>
            <a:br>
              <a:rPr lang="en-US" sz="4000" dirty="0">
                <a:solidFill>
                  <a:srgbClr val="FFFFFF"/>
                </a:solidFill>
              </a:rPr>
            </a:br>
            <a:r>
              <a:rPr lang="en-US" sz="4000" dirty="0">
                <a:solidFill>
                  <a:srgbClr val="FFFFFF"/>
                </a:solidFill>
              </a:rPr>
              <a:t>School employee dissatisfaction</a:t>
            </a:r>
          </a:p>
        </p:txBody>
      </p:sp>
      <p:pic>
        <p:nvPicPr>
          <p:cNvPr id="4" name="Picture 3">
            <a:extLst>
              <a:ext uri="{FF2B5EF4-FFF2-40B4-BE49-F238E27FC236}">
                <a16:creationId xmlns:a16="http://schemas.microsoft.com/office/drawing/2014/main" id="{CAE52112-774E-725E-DB1A-3D187863210C}"/>
              </a:ext>
            </a:extLst>
          </p:cNvPr>
          <p:cNvPicPr>
            <a:picLocks noChangeAspect="1"/>
          </p:cNvPicPr>
          <p:nvPr/>
        </p:nvPicPr>
        <p:blipFill>
          <a:blip r:embed="rId3"/>
          <a:stretch>
            <a:fillRect/>
          </a:stretch>
        </p:blipFill>
        <p:spPr>
          <a:xfrm>
            <a:off x="9420225" y="4892674"/>
            <a:ext cx="2731658" cy="1923947"/>
          </a:xfrm>
          <a:prstGeom prst="rect">
            <a:avLst/>
          </a:prstGeom>
        </p:spPr>
      </p:pic>
      <p:sp>
        <p:nvSpPr>
          <p:cNvPr id="3" name="Content Placeholder 2">
            <a:extLst>
              <a:ext uri="{FF2B5EF4-FFF2-40B4-BE49-F238E27FC236}">
                <a16:creationId xmlns:a16="http://schemas.microsoft.com/office/drawing/2014/main" id="{D60F69BB-A5E8-0C0C-EF31-69303A1D124A}"/>
              </a:ext>
            </a:extLst>
          </p:cNvPr>
          <p:cNvSpPr>
            <a:spLocks noGrp="1"/>
          </p:cNvSpPr>
          <p:nvPr>
            <p:ph idx="1"/>
          </p:nvPr>
        </p:nvSpPr>
        <p:spPr>
          <a:xfrm>
            <a:off x="5966540" y="239844"/>
            <a:ext cx="5935650" cy="6325848"/>
          </a:xfrm>
        </p:spPr>
        <p:txBody>
          <a:bodyPr anchor="ctr">
            <a:normAutofit/>
          </a:bodyPr>
          <a:lstStyle/>
          <a:p>
            <a:pPr marL="0" indent="0" algn="ctr">
              <a:buNone/>
            </a:pPr>
            <a:r>
              <a:rPr lang="en-US" sz="3600" b="1" u="sng" dirty="0"/>
              <a:t>2020 COVID Lockdowns</a:t>
            </a:r>
            <a:endParaRPr lang="en-US" sz="900" b="1" u="sng" dirty="0"/>
          </a:p>
          <a:p>
            <a:pPr marL="0" indent="0">
              <a:buNone/>
            </a:pPr>
            <a:endParaRPr lang="en-US" sz="900" u="sng" kern="100" dirty="0">
              <a:latin typeface="Roboto" panose="02000000000000000000" pitchFamily="2" charset="0"/>
              <a:ea typeface="Aptos" panose="020B0004020202020204" pitchFamily="34" charset="0"/>
              <a:cs typeface="Times New Roman" panose="02020603050405020304" pitchFamily="18" charset="0"/>
            </a:endParaRPr>
          </a:p>
          <a:p>
            <a:r>
              <a:rPr lang="en-US" sz="2400" dirty="0"/>
              <a:t>Schools SHUTS DOWN abruptly</a:t>
            </a:r>
          </a:p>
          <a:p>
            <a:pPr lvl="1"/>
            <a:r>
              <a:rPr lang="en-US" dirty="0"/>
              <a:t>To Innovate or NOT Innovate?</a:t>
            </a:r>
          </a:p>
          <a:p>
            <a:endParaRPr lang="en-US" sz="900" dirty="0"/>
          </a:p>
          <a:p>
            <a:r>
              <a:rPr lang="en-US" sz="2400" dirty="0"/>
              <a:t>School comes into the parent’s living room (OR NOT)</a:t>
            </a:r>
          </a:p>
          <a:p>
            <a:pPr lvl="1"/>
            <a:r>
              <a:rPr lang="en-US" dirty="0"/>
              <a:t>Full transparency of student teaching/learning</a:t>
            </a:r>
          </a:p>
          <a:p>
            <a:pPr lvl="1"/>
            <a:endParaRPr lang="en-US" sz="900" dirty="0"/>
          </a:p>
          <a:p>
            <a:r>
              <a:rPr lang="en-US" sz="2400" dirty="0"/>
              <a:t>Parents activate:</a:t>
            </a:r>
          </a:p>
          <a:p>
            <a:pPr lvl="1"/>
            <a:r>
              <a:rPr lang="en-US" sz="2000" dirty="0"/>
              <a:t>Disillusioned seek MORE alternatives</a:t>
            </a:r>
          </a:p>
          <a:p>
            <a:pPr lvl="1"/>
            <a:r>
              <a:rPr lang="en-US" sz="2000" dirty="0"/>
              <a:t>First responders – Children options</a:t>
            </a:r>
          </a:p>
          <a:p>
            <a:r>
              <a:rPr lang="en-US" sz="2400" b="1" u="sng" dirty="0"/>
              <a:t>Funding Innovation!</a:t>
            </a:r>
          </a:p>
          <a:p>
            <a:pPr lvl="1"/>
            <a:r>
              <a:rPr lang="en-US" sz="2000" b="1" dirty="0"/>
              <a:t>The Drexel Fund</a:t>
            </a:r>
          </a:p>
          <a:p>
            <a:pPr lvl="1"/>
            <a:r>
              <a:rPr lang="en-US" sz="2000" b="1" dirty="0"/>
              <a:t>The YASS S.T.O.P. Awards</a:t>
            </a:r>
          </a:p>
        </p:txBody>
      </p:sp>
    </p:spTree>
    <p:extLst>
      <p:ext uri="{BB962C8B-B14F-4D97-AF65-F5344CB8AC3E}">
        <p14:creationId xmlns:p14="http://schemas.microsoft.com/office/powerpoint/2010/main" val="27506401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0E1BF2-4FE0-6849-4F62-EE9460A78AAA}"/>
              </a:ext>
            </a:extLst>
          </p:cNvPr>
          <p:cNvSpPr>
            <a:spLocks noGrp="1"/>
          </p:cNvSpPr>
          <p:nvPr>
            <p:ph type="title"/>
          </p:nvPr>
        </p:nvSpPr>
        <p:spPr>
          <a:xfrm>
            <a:off x="209863" y="586855"/>
            <a:ext cx="3691110" cy="3387497"/>
          </a:xfrm>
        </p:spPr>
        <p:txBody>
          <a:bodyPr anchor="b">
            <a:normAutofit/>
          </a:bodyPr>
          <a:lstStyle/>
          <a:p>
            <a:pPr algn="r"/>
            <a:r>
              <a:rPr lang="en-US" sz="4800" dirty="0">
                <a:solidFill>
                  <a:srgbClr val="FFFFFF"/>
                </a:solidFill>
              </a:rPr>
              <a:t>L.A. Times </a:t>
            </a:r>
            <a:r>
              <a:rPr lang="en-US" sz="4000" dirty="0">
                <a:solidFill>
                  <a:srgbClr val="FFFFFF"/>
                </a:solidFill>
              </a:rPr>
              <a:t>, August 22, 2024 </a:t>
            </a:r>
            <a:br>
              <a:rPr lang="en-US" sz="4000" dirty="0">
                <a:solidFill>
                  <a:srgbClr val="FFFFFF"/>
                </a:solidFill>
              </a:rPr>
            </a:br>
            <a:r>
              <a:rPr lang="en-US" sz="4000" dirty="0">
                <a:solidFill>
                  <a:srgbClr val="FFFFFF"/>
                </a:solidFill>
              </a:rPr>
              <a:t>by: Kate Payne</a:t>
            </a:r>
          </a:p>
        </p:txBody>
      </p:sp>
      <p:sp>
        <p:nvSpPr>
          <p:cNvPr id="3" name="Content Placeholder 2">
            <a:extLst>
              <a:ext uri="{FF2B5EF4-FFF2-40B4-BE49-F238E27FC236}">
                <a16:creationId xmlns:a16="http://schemas.microsoft.com/office/drawing/2014/main" id="{1901C268-73AF-0664-92F4-B0E7091A9C45}"/>
              </a:ext>
            </a:extLst>
          </p:cNvPr>
          <p:cNvSpPr>
            <a:spLocks noGrp="1"/>
          </p:cNvSpPr>
          <p:nvPr>
            <p:ph idx="1"/>
          </p:nvPr>
        </p:nvSpPr>
        <p:spPr>
          <a:xfrm>
            <a:off x="4810259" y="649480"/>
            <a:ext cx="6555347" cy="5546047"/>
          </a:xfrm>
        </p:spPr>
        <p:txBody>
          <a:bodyPr anchor="ctr">
            <a:normAutofit/>
          </a:bodyPr>
          <a:lstStyle/>
          <a:p>
            <a:pPr marL="0" indent="0">
              <a:buNone/>
            </a:pPr>
            <a:r>
              <a:rPr lang="en-US" sz="4000" b="0" i="0" dirty="0">
                <a:effectLst/>
                <a:latin typeface="Georgia" panose="02040502050405020303" pitchFamily="18" charset="0"/>
              </a:rPr>
              <a:t>“Tens of thousands of students have left Florida’s public schools in recent years amid an explosive expansion in school choice.”</a:t>
            </a:r>
            <a:endParaRPr lang="en-US" sz="4000" dirty="0"/>
          </a:p>
        </p:txBody>
      </p:sp>
    </p:spTree>
    <p:extLst>
      <p:ext uri="{BB962C8B-B14F-4D97-AF65-F5344CB8AC3E}">
        <p14:creationId xmlns:p14="http://schemas.microsoft.com/office/powerpoint/2010/main" val="19641399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73580A-6C1F-3387-9FBA-D6EE417923F3}"/>
              </a:ext>
            </a:extLst>
          </p:cNvPr>
          <p:cNvPicPr>
            <a:picLocks noChangeAspect="1"/>
          </p:cNvPicPr>
          <p:nvPr/>
        </p:nvPicPr>
        <p:blipFill>
          <a:blip r:embed="rId2"/>
          <a:stretch>
            <a:fillRect/>
          </a:stretch>
        </p:blipFill>
        <p:spPr>
          <a:xfrm>
            <a:off x="174170" y="54574"/>
            <a:ext cx="11811001" cy="5594959"/>
          </a:xfrm>
          <a:prstGeom prst="rect">
            <a:avLst/>
          </a:prstGeom>
        </p:spPr>
      </p:pic>
      <p:sp>
        <p:nvSpPr>
          <p:cNvPr id="4" name="TextBox 3">
            <a:extLst>
              <a:ext uri="{FF2B5EF4-FFF2-40B4-BE49-F238E27FC236}">
                <a16:creationId xmlns:a16="http://schemas.microsoft.com/office/drawing/2014/main" id="{DF1A936B-0E2F-9E3C-137C-74CADBA288AB}"/>
              </a:ext>
            </a:extLst>
          </p:cNvPr>
          <p:cNvSpPr txBox="1"/>
          <p:nvPr/>
        </p:nvSpPr>
        <p:spPr>
          <a:xfrm>
            <a:off x="957943" y="5823150"/>
            <a:ext cx="10276114" cy="954107"/>
          </a:xfrm>
          <a:prstGeom prst="rect">
            <a:avLst/>
          </a:prstGeom>
          <a:noFill/>
        </p:spPr>
        <p:txBody>
          <a:bodyPr wrap="square" rtlCol="0">
            <a:spAutoFit/>
          </a:bodyPr>
          <a:lstStyle/>
          <a:p>
            <a:pPr algn="ctr"/>
            <a:r>
              <a:rPr lang="en-US" sz="2800" dirty="0"/>
              <a:t>1 Year Paid Internship to start an innovative Private school + Startup Grant Funding + Replication Grant Funding</a:t>
            </a:r>
          </a:p>
        </p:txBody>
      </p:sp>
    </p:spTree>
    <p:extLst>
      <p:ext uri="{BB962C8B-B14F-4D97-AF65-F5344CB8AC3E}">
        <p14:creationId xmlns:p14="http://schemas.microsoft.com/office/powerpoint/2010/main" val="10529290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D78283-6F5D-73CA-5B71-FBAD63CFD263}"/>
              </a:ext>
            </a:extLst>
          </p:cNvPr>
          <p:cNvPicPr>
            <a:picLocks noChangeAspect="1"/>
          </p:cNvPicPr>
          <p:nvPr/>
        </p:nvPicPr>
        <p:blipFill>
          <a:blip r:embed="rId2"/>
          <a:srcRect l="5397" r="58057"/>
          <a:stretch/>
        </p:blipFill>
        <p:spPr>
          <a:xfrm>
            <a:off x="4654296" y="10"/>
            <a:ext cx="7537707" cy="6857990"/>
          </a:xfrm>
          <a:prstGeom prst="rect">
            <a:avLst/>
          </a:prstGeom>
        </p:spPr>
      </p:pic>
      <p:sp>
        <p:nvSpPr>
          <p:cNvPr id="10" name="Rectangle 9">
            <a:extLst>
              <a:ext uri="{FF2B5EF4-FFF2-40B4-BE49-F238E27FC236}">
                <a16:creationId xmlns:a16="http://schemas.microsoft.com/office/drawing/2014/main" id="{E9DCA5EA-C9F1-43F7-8CD9-E7D77919EB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099" y="806357"/>
            <a:ext cx="6734553"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FE14093-B03D-735D-1745-D156BD213367}"/>
              </a:ext>
            </a:extLst>
          </p:cNvPr>
          <p:cNvPicPr>
            <a:picLocks noChangeAspect="1"/>
          </p:cNvPicPr>
          <p:nvPr/>
        </p:nvPicPr>
        <p:blipFill>
          <a:blip r:embed="rId3"/>
          <a:srcRect t="9881" b="8577"/>
          <a:stretch/>
        </p:blipFill>
        <p:spPr>
          <a:xfrm>
            <a:off x="962403" y="979071"/>
            <a:ext cx="6409944" cy="4583188"/>
          </a:xfrm>
          <a:prstGeom prst="rect">
            <a:avLst/>
          </a:prstGeom>
        </p:spPr>
      </p:pic>
    </p:spTree>
    <p:extLst>
      <p:ext uri="{BB962C8B-B14F-4D97-AF65-F5344CB8AC3E}">
        <p14:creationId xmlns:p14="http://schemas.microsoft.com/office/powerpoint/2010/main" val="644332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4411</TotalTime>
  <Words>1377</Words>
  <Application>Microsoft Office PowerPoint</Application>
  <PresentationFormat>Widescreen</PresentationFormat>
  <Paragraphs>106</Paragraphs>
  <Slides>16</Slides>
  <Notes>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Overcoming Industry Transformational  Challenges in Education</vt:lpstr>
      <vt:lpstr>Jose Suarez, MBA</vt:lpstr>
      <vt:lpstr>Transformational Drivers:   School Choice Funding Availability  Funding Innovation  School employee dissatisfaction</vt:lpstr>
      <vt:lpstr>Latest changes to Scholarship</vt:lpstr>
      <vt:lpstr>PowerPoint Presentation</vt:lpstr>
      <vt:lpstr>Transformational Drivers:   School Choice Funding Availability  Funding Innovation  School employee dissatisfaction</vt:lpstr>
      <vt:lpstr>L.A. Times , August 22, 2024  by: Kate Payne</vt:lpstr>
      <vt:lpstr>PowerPoint Presentation</vt:lpstr>
      <vt:lpstr>PowerPoint Presentation</vt:lpstr>
      <vt:lpstr>PowerPoint Presentation</vt:lpstr>
      <vt:lpstr>Transformational Drivers:   School Choice Funding Availability  Funding Innovation  School employee dissatisfaction</vt:lpstr>
      <vt:lpstr>Transformational Drivers:   School Choice Funding Availability  Funding Innovation  School employee dissatisfaction</vt:lpstr>
      <vt:lpstr>Cost of Recruitment</vt:lpstr>
      <vt:lpstr>The Pareto Principle in Employee Recruitment</vt:lpstr>
      <vt:lpstr>SHRM  Recommendation: Use “Stay Interview” vs. “Exit Interview”</vt:lpstr>
      <vt:lpstr>Jose Suarez, MBA President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 Suarez</dc:creator>
  <cp:lastModifiedBy>Jose Suarez</cp:lastModifiedBy>
  <cp:revision>2</cp:revision>
  <dcterms:created xsi:type="dcterms:W3CDTF">2024-10-28T21:18:59Z</dcterms:created>
  <dcterms:modified xsi:type="dcterms:W3CDTF">2024-11-05T22:40:01Z</dcterms:modified>
</cp:coreProperties>
</file>