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271" r:id="rId5"/>
    <p:sldId id="285" r:id="rId6"/>
    <p:sldId id="1454" r:id="rId7"/>
    <p:sldId id="281" r:id="rId8"/>
    <p:sldId id="282" r:id="rId9"/>
    <p:sldId id="283" r:id="rId10"/>
    <p:sldId id="1570" r:id="rId11"/>
    <p:sldId id="1571" r:id="rId12"/>
    <p:sldId id="1587" r:id="rId13"/>
    <p:sldId id="1586" r:id="rId14"/>
    <p:sldId id="1511" r:id="rId15"/>
    <p:sldId id="1590" r:id="rId16"/>
    <p:sldId id="1591" r:id="rId17"/>
    <p:sldId id="1592" r:id="rId18"/>
    <p:sldId id="1594" r:id="rId19"/>
    <p:sldId id="1595" r:id="rId20"/>
    <p:sldId id="1597" r:id="rId21"/>
    <p:sldId id="1598" r:id="rId22"/>
    <p:sldId id="1601" r:id="rId23"/>
    <p:sldId id="1602" r:id="rId24"/>
    <p:sldId id="1603" r:id="rId25"/>
    <p:sldId id="1604" r:id="rId26"/>
    <p:sldId id="1605" r:id="rId27"/>
    <p:sldId id="1606" r:id="rId28"/>
    <p:sldId id="1607" r:id="rId29"/>
    <p:sldId id="1580" r:id="rId30"/>
    <p:sldId id="1581" r:id="rId31"/>
    <p:sldId id="1583" r:id="rId32"/>
    <p:sldId id="1584" r:id="rId33"/>
    <p:sldId id="1577" r:id="rId34"/>
    <p:sldId id="1578" r:id="rId35"/>
    <p:sldId id="1450" r:id="rId36"/>
    <p:sldId id="1569" r:id="rId37"/>
    <p:sldId id="309" r:id="rId38"/>
    <p:sldId id="280" r:id="rId3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CFCA8C-4D05-8482-FB30-75A697CA12AF}" name="Bodiford, Patricia" initials="BP" userId="S::patricia.bodiford@fldoe.org::7d08674a-2f0e-428e-afcf-659a32cc2526" providerId="AD"/>
  <p188:author id="{5D81D3B9-3199-6176-8B7A-DBAF0444CCAF}" name="Sanchez, Brandi" initials="BS" userId="S::Brandi.Sanchez@fldoe.org::830bfc56-1daa-40db-8401-9e4b99b5e7b4" providerId="AD"/>
  <p188:author id="{286A55C4-5C8E-224B-9BA4-3344ABED6148}" name="Palma, Gabrielle" initials="GP" userId="S::Gabrielle.Palma@fldoe.org::ed19d0c5-890d-42ee-a57c-5fba9cb0744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A63"/>
    <a:srgbClr val="EAEAEA"/>
    <a:srgbClr val="CD9D2C"/>
    <a:srgbClr val="00689B"/>
    <a:srgbClr val="9CB63C"/>
    <a:srgbClr val="00A8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B6D7B7-58B5-44B8-AF10-35885BDC89A1}" v="4" dt="2024-11-08T17:37:14.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424" autoAdjust="0"/>
  </p:normalViewPr>
  <p:slideViewPr>
    <p:cSldViewPr snapToGrid="0">
      <p:cViewPr varScale="1">
        <p:scale>
          <a:sx n="80" d="100"/>
          <a:sy n="80" d="100"/>
        </p:scale>
        <p:origin x="2436" y="78"/>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1398"/>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8584259272234"/>
          <c:y val="3.3334849002597762E-2"/>
          <c:w val="0.66511685745912086"/>
          <c:h val="0.87208348490025978"/>
        </c:manualLayout>
      </c:layout>
      <c:doughnutChart>
        <c:varyColors val="1"/>
        <c:ser>
          <c:idx val="2"/>
          <c:order val="0"/>
          <c:tx>
            <c:strRef>
              <c:f>Sheet1!$B$1</c:f>
              <c:strCache>
                <c:ptCount val="1"/>
                <c:pt idx="0">
                  <c:v>Series 1</c:v>
                </c:pt>
              </c:strCache>
            </c:strRef>
          </c:tx>
          <c:dPt>
            <c:idx val="0"/>
            <c:bubble3D val="0"/>
            <c:spPr>
              <a:solidFill>
                <a:schemeClr val="accent1"/>
              </a:solidFill>
              <a:ln>
                <a:noFill/>
              </a:ln>
              <a:effectLst/>
            </c:spPr>
            <c:extLst>
              <c:ext xmlns:c16="http://schemas.microsoft.com/office/drawing/2014/chart" uri="{C3380CC4-5D6E-409C-BE32-E72D297353CC}">
                <c16:uniqueId val="{00000005-FBDE-4AFE-A109-97EDC583125C}"/>
              </c:ext>
            </c:extLst>
          </c:dPt>
          <c:dPt>
            <c:idx val="1"/>
            <c:bubble3D val="0"/>
            <c:spPr>
              <a:solidFill>
                <a:schemeClr val="accent2"/>
              </a:solidFill>
              <a:ln>
                <a:noFill/>
              </a:ln>
              <a:effectLst/>
            </c:spPr>
            <c:extLst>
              <c:ext xmlns:c16="http://schemas.microsoft.com/office/drawing/2014/chart" uri="{C3380CC4-5D6E-409C-BE32-E72D297353CC}">
                <c16:uniqueId val="{0000000A-FBDE-4AFE-A109-97EDC583125C}"/>
              </c:ext>
            </c:extLst>
          </c:dPt>
          <c:dPt>
            <c:idx val="2"/>
            <c:bubble3D val="0"/>
            <c:spPr>
              <a:solidFill>
                <a:schemeClr val="accent3"/>
              </a:solidFill>
              <a:ln>
                <a:noFill/>
              </a:ln>
              <a:effectLst/>
            </c:spPr>
            <c:extLst>
              <c:ext xmlns:c16="http://schemas.microsoft.com/office/drawing/2014/chart" uri="{C3380CC4-5D6E-409C-BE32-E72D297353CC}">
                <c16:uniqueId val="{0000000B-FBDE-4AFE-A109-97EDC583125C}"/>
              </c:ext>
            </c:extLst>
          </c:dPt>
          <c:dPt>
            <c:idx val="3"/>
            <c:bubble3D val="0"/>
            <c:spPr>
              <a:solidFill>
                <a:schemeClr val="accent4"/>
              </a:solidFill>
              <a:ln>
                <a:noFill/>
              </a:ln>
              <a:effectLst/>
            </c:spPr>
            <c:extLst>
              <c:ext xmlns:c16="http://schemas.microsoft.com/office/drawing/2014/chart" uri="{C3380CC4-5D6E-409C-BE32-E72D297353CC}">
                <c16:uniqueId val="{0000000C-FBDE-4AFE-A109-97EDC583125C}"/>
              </c:ext>
            </c:extLst>
          </c:dPt>
          <c:dPt>
            <c:idx val="4"/>
            <c:bubble3D val="0"/>
            <c:spPr>
              <a:solidFill>
                <a:schemeClr val="accent5"/>
              </a:solidFill>
              <a:ln>
                <a:noFill/>
              </a:ln>
              <a:effectLst/>
            </c:spPr>
            <c:extLst>
              <c:ext xmlns:c16="http://schemas.microsoft.com/office/drawing/2014/chart" uri="{C3380CC4-5D6E-409C-BE32-E72D297353CC}">
                <c16:uniqueId val="{00000006-FBDE-4AFE-A109-97EDC583125C}"/>
              </c:ext>
            </c:extLst>
          </c:dPt>
          <c:dPt>
            <c:idx val="5"/>
            <c:bubble3D val="0"/>
            <c:spPr>
              <a:solidFill>
                <a:schemeClr val="accent6"/>
              </a:solidFill>
              <a:ln>
                <a:noFill/>
              </a:ln>
              <a:effectLst/>
            </c:spPr>
            <c:extLst>
              <c:ext xmlns:c16="http://schemas.microsoft.com/office/drawing/2014/chart" uri="{C3380CC4-5D6E-409C-BE32-E72D297353CC}">
                <c16:uniqueId val="{00000008-FBDE-4AFE-A109-97EDC583125C}"/>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09-FBDE-4AFE-A109-97EDC583125C}"/>
              </c:ext>
            </c:extLst>
          </c:dPt>
          <c:dPt>
            <c:idx val="7"/>
            <c:bubble3D val="0"/>
            <c:spPr>
              <a:solidFill>
                <a:schemeClr val="accent2">
                  <a:lumMod val="60000"/>
                </a:schemeClr>
              </a:solidFill>
              <a:ln>
                <a:noFill/>
              </a:ln>
              <a:effectLst/>
            </c:spPr>
            <c:extLst>
              <c:ext xmlns:c16="http://schemas.microsoft.com/office/drawing/2014/chart" uri="{C3380CC4-5D6E-409C-BE32-E72D297353CC}">
                <c16:uniqueId val="{00000007-FBDE-4AFE-A109-97EDC583125C}"/>
              </c:ext>
            </c:extLst>
          </c:dPt>
          <c:dLbls>
            <c:dLbl>
              <c:idx val="0"/>
              <c:layout>
                <c:manualLayout>
                  <c:x val="0.21687462343594557"/>
                  <c:y val="-9.0411968091946945E-2"/>
                </c:manualLayout>
              </c:layout>
              <c:tx>
                <c:rich>
                  <a:bodyPr/>
                  <a:lstStyle/>
                  <a:p>
                    <a:fld id="{7B98B74F-9050-4CD3-9F35-B32B5CB61E78}" type="CATEGORYNAME">
                      <a:rPr lang="en-US"/>
                      <a:pPr/>
                      <a:t>[CATEGORY NAME]</a:t>
                    </a:fld>
                    <a:r>
                      <a:rPr lang="en-US" baseline="0" dirty="0"/>
                      <a:t>, 86,054 (</a:t>
                    </a:r>
                    <a:fld id="{49F2CC87-39E7-4B5E-9B40-C97CAD7CFF75}" type="PERCENTAGE">
                      <a:rPr lang="en-US" baseline="0" smtClean="0"/>
                      <a:pPr/>
                      <a:t>[PERCENTAGE]</a:t>
                    </a:fld>
                    <a:r>
                      <a:rPr lang="en-US" baseline="0" dirty="0"/>
                      <a:t>)</a:t>
                    </a:r>
                  </a:p>
                </c:rich>
              </c:tx>
              <c:showLegendKey val="0"/>
              <c:showVal val="0"/>
              <c:showCatName val="1"/>
              <c:showSerName val="0"/>
              <c:showPercent val="1"/>
              <c:showBubbleSize val="0"/>
              <c:extLst>
                <c:ext xmlns:c15="http://schemas.microsoft.com/office/drawing/2012/chart" uri="{CE6537A1-D6FC-4f65-9D91-7224C49458BB}">
                  <c15:layout>
                    <c:manualLayout>
                      <c:w val="0.25398509857220924"/>
                      <c:h val="6.3174013528955714E-2"/>
                    </c:manualLayout>
                  </c15:layout>
                  <c15:dlblFieldTable/>
                  <c15:showDataLabelsRange val="0"/>
                </c:ext>
                <c:ext xmlns:c16="http://schemas.microsoft.com/office/drawing/2014/chart" uri="{C3380CC4-5D6E-409C-BE32-E72D297353CC}">
                  <c16:uniqueId val="{00000005-FBDE-4AFE-A109-97EDC583125C}"/>
                </c:ext>
              </c:extLst>
            </c:dLbl>
            <c:dLbl>
              <c:idx val="1"/>
              <c:layout>
                <c:manualLayout>
                  <c:x val="0.14865734793894886"/>
                  <c:y val="-5.3108089463254474E-2"/>
                </c:manualLayout>
              </c:layout>
              <c:tx>
                <c:rich>
                  <a:bodyPr/>
                  <a:lstStyle/>
                  <a:p>
                    <a:fld id="{F7664232-DB82-48E5-8B73-AB30FF18878F}" type="CATEGORYNAME">
                      <a:rPr lang="en-US"/>
                      <a:pPr/>
                      <a:t>[CATEGORY NAME]</a:t>
                    </a:fld>
                    <a:r>
                      <a:rPr lang="en-US" baseline="0" dirty="0"/>
                      <a:t>, </a:t>
                    </a:r>
                    <a:fld id="{5988F36C-4B1B-4246-B010-86D0302090EF}" type="VALUE">
                      <a:rPr lang="en-US" baseline="0" smtClean="0"/>
                      <a:pPr/>
                      <a:t>[VALUE]</a:t>
                    </a:fld>
                    <a:r>
                      <a:rPr lang="en-US" baseline="0" dirty="0"/>
                      <a:t> (</a:t>
                    </a:r>
                    <a:fld id="{DDE493B8-55EB-429E-BE7A-0D5902E30479}" type="PERCENTAGE">
                      <a:rPr lang="en-US" baseline="0" smtClean="0"/>
                      <a:pPr/>
                      <a:t>[PERCENTAGE]</a:t>
                    </a:fld>
                    <a:r>
                      <a:rPr lang="en-US" baseline="0" dirty="0"/>
                      <a:t>)</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FBDE-4AFE-A109-97EDC583125C}"/>
                </c:ext>
              </c:extLst>
            </c:dLbl>
            <c:dLbl>
              <c:idx val="2"/>
              <c:layout>
                <c:manualLayout>
                  <c:x val="0.15676573001437183"/>
                  <c:y val="9.6107015719658476E-2"/>
                </c:manualLayout>
              </c:layout>
              <c:tx>
                <c:rich>
                  <a:bodyPr/>
                  <a:lstStyle/>
                  <a:p>
                    <a:fld id="{62867D47-1DA4-4541-B70E-663DC9A509BF}" type="CATEGORYNAME">
                      <a:rPr lang="en-US"/>
                      <a:pPr/>
                      <a:t>[CATEGORY NAME]</a:t>
                    </a:fld>
                    <a:r>
                      <a:rPr lang="en-US" baseline="0" dirty="0"/>
                      <a:t>, </a:t>
                    </a:r>
                    <a:fld id="{61E16704-98B5-468D-9A8F-10E68052A97C}" type="VALUE">
                      <a:rPr lang="en-US" baseline="0" smtClean="0"/>
                      <a:pPr/>
                      <a:t>[VALUE]</a:t>
                    </a:fld>
                    <a:r>
                      <a:rPr lang="en-US" baseline="0" dirty="0"/>
                      <a:t> (</a:t>
                    </a:r>
                    <a:fld id="{675D0E23-E8A8-4520-A339-65F24371FCD9}" type="PERCENTAGE">
                      <a:rPr lang="en-US" baseline="0" smtClean="0"/>
                      <a:pPr/>
                      <a:t>[PERCENTAGE]</a:t>
                    </a:fld>
                    <a:r>
                      <a:rPr lang="en-US" baseline="0" dirty="0"/>
                      <a:t>)</a:t>
                    </a:r>
                  </a:p>
                </c:rich>
              </c:tx>
              <c:showLegendKey val="0"/>
              <c:showVal val="1"/>
              <c:showCatName val="1"/>
              <c:showSerName val="0"/>
              <c:showPercent val="1"/>
              <c:showBubbleSize val="0"/>
              <c:extLst>
                <c:ext xmlns:c15="http://schemas.microsoft.com/office/drawing/2012/chart" uri="{CE6537A1-D6FC-4f65-9D91-7224C49458BB}">
                  <c15:layout>
                    <c:manualLayout>
                      <c:w val="0.21694835993218339"/>
                      <c:h val="9.4534358844343511E-2"/>
                    </c:manualLayout>
                  </c15:layout>
                  <c15:dlblFieldTable/>
                  <c15:showDataLabelsRange val="0"/>
                </c:ext>
                <c:ext xmlns:c16="http://schemas.microsoft.com/office/drawing/2014/chart" uri="{C3380CC4-5D6E-409C-BE32-E72D297353CC}">
                  <c16:uniqueId val="{0000000B-FBDE-4AFE-A109-97EDC583125C}"/>
                </c:ext>
              </c:extLst>
            </c:dLbl>
            <c:dLbl>
              <c:idx val="3"/>
              <c:layout>
                <c:manualLayout>
                  <c:x val="0.19685542742647369"/>
                  <c:y val="0.1137440888898687"/>
                </c:manualLayout>
              </c:layout>
              <c:tx>
                <c:rich>
                  <a:bodyPr/>
                  <a:lstStyle/>
                  <a:p>
                    <a:fld id="{024CA9FC-F549-4FED-8C1B-2E4BEDB1C17E}" type="CATEGORYNAME">
                      <a:rPr lang="en-US"/>
                      <a:pPr/>
                      <a:t>[CATEGORY NAME]</a:t>
                    </a:fld>
                    <a:r>
                      <a:rPr lang="en-US" baseline="0" dirty="0"/>
                      <a:t>, </a:t>
                    </a:r>
                    <a:fld id="{155F70B7-76ED-4AA6-BED5-04E40422718E}" type="VALUE">
                      <a:rPr lang="en-US" baseline="0" smtClean="0"/>
                      <a:pPr/>
                      <a:t>[VALUE]</a:t>
                    </a:fld>
                    <a:r>
                      <a:rPr lang="en-US" baseline="0" dirty="0"/>
                      <a:t> (</a:t>
                    </a:r>
                    <a:fld id="{1FF60176-2487-4D2D-A78F-2DF1007665B1}" type="PERCENTAGE">
                      <a:rPr lang="en-US" baseline="0" smtClean="0"/>
                      <a:pPr/>
                      <a:t>[PERCENTAGE]</a:t>
                    </a:fld>
                    <a:r>
                      <a:rPr lang="en-US" baseline="0" dirty="0"/>
                      <a:t>)</a:t>
                    </a:r>
                  </a:p>
                </c:rich>
              </c:tx>
              <c:showLegendKey val="0"/>
              <c:showVal val="1"/>
              <c:showCatName val="1"/>
              <c:showSerName val="0"/>
              <c:showPercent val="1"/>
              <c:showBubbleSize val="0"/>
              <c:extLst>
                <c:ext xmlns:c15="http://schemas.microsoft.com/office/drawing/2012/chart" uri="{CE6537A1-D6FC-4f65-9D91-7224C49458BB}">
                  <c15:layout>
                    <c:manualLayout>
                      <c:w val="0.20617617593072624"/>
                      <c:h val="9.4534358844343511E-2"/>
                    </c:manualLayout>
                  </c15:layout>
                  <c15:dlblFieldTable/>
                  <c15:showDataLabelsRange val="0"/>
                </c:ext>
                <c:ext xmlns:c16="http://schemas.microsoft.com/office/drawing/2014/chart" uri="{C3380CC4-5D6E-409C-BE32-E72D297353CC}">
                  <c16:uniqueId val="{0000000C-FBDE-4AFE-A109-97EDC583125C}"/>
                </c:ext>
              </c:extLst>
            </c:dLbl>
            <c:dLbl>
              <c:idx val="4"/>
              <c:layout>
                <c:manualLayout>
                  <c:x val="-0.24134252966974457"/>
                  <c:y val="9.9161398567738368E-2"/>
                </c:manualLayout>
              </c:layout>
              <c:tx>
                <c:rich>
                  <a:bodyPr rot="0" spcFirstLastPara="1" vertOverflow="clip" horzOverflow="clip" vert="horz" wrap="square" lIns="36576" tIns="18288" rIns="36576" bIns="18288" anchor="ctr" anchorCtr="1">
                    <a:spAutoFit/>
                  </a:bodyPr>
                  <a:lstStyle/>
                  <a:p>
                    <a:pPr>
                      <a:defRPr sz="1200" b="1" i="0" u="none" strike="noStrike" kern="1200" baseline="0">
                        <a:ln w="0">
                          <a:noFill/>
                        </a:ln>
                        <a:solidFill>
                          <a:schemeClr val="tx1"/>
                        </a:solidFill>
                        <a:latin typeface="+mn-lt"/>
                        <a:ea typeface="+mn-ea"/>
                        <a:cs typeface="+mn-cs"/>
                      </a:defRPr>
                    </a:pPr>
                    <a:fld id="{ED038E3D-D3B1-4CEB-A7F7-D50239134D24}" type="CATEGORYNAME">
                      <a:rPr lang="en-US" sz="1200" b="1">
                        <a:ln w="0">
                          <a:noFill/>
                        </a:ln>
                        <a:solidFill>
                          <a:schemeClr val="tx1"/>
                        </a:solidFill>
                      </a:rPr>
                      <a:pPr>
                        <a:defRPr sz="1200" b="1">
                          <a:ln w="0">
                            <a:noFill/>
                          </a:ln>
                        </a:defRPr>
                      </a:pPr>
                      <a:t>[CATEGORY NAME]</a:t>
                    </a:fld>
                    <a:r>
                      <a:rPr lang="en-US" sz="1200" b="1" baseline="0" dirty="0">
                        <a:ln w="0">
                          <a:noFill/>
                        </a:ln>
                        <a:solidFill>
                          <a:schemeClr val="tx1"/>
                        </a:solidFill>
                      </a:rPr>
                      <a:t>, </a:t>
                    </a:r>
                    <a:fld id="{0CDE5251-BAC1-45D1-847E-3C7FB648C85B}" type="VALUE">
                      <a:rPr lang="en-US" sz="1200" b="1" baseline="0" smtClean="0">
                        <a:ln w="0">
                          <a:noFill/>
                        </a:ln>
                        <a:solidFill>
                          <a:schemeClr val="tx1"/>
                        </a:solidFill>
                      </a:rPr>
                      <a:pPr>
                        <a:defRPr sz="1200" b="1">
                          <a:ln w="0">
                            <a:noFill/>
                          </a:ln>
                        </a:defRPr>
                      </a:pPr>
                      <a:t>[VALUE]</a:t>
                    </a:fld>
                    <a:r>
                      <a:rPr lang="en-US" sz="1200" b="1" baseline="0" dirty="0">
                        <a:ln w="0">
                          <a:noFill/>
                        </a:ln>
                        <a:solidFill>
                          <a:schemeClr val="tx1"/>
                        </a:solidFill>
                      </a:rPr>
                      <a:t> (</a:t>
                    </a:r>
                    <a:fld id="{6BD1C154-54B5-4599-BB4E-B97F84DC233A}" type="PERCENTAGE">
                      <a:rPr lang="en-US" sz="1200" b="1" baseline="0" smtClean="0">
                        <a:ln w="0">
                          <a:noFill/>
                        </a:ln>
                        <a:solidFill>
                          <a:schemeClr val="tx1"/>
                        </a:solidFill>
                      </a:rPr>
                      <a:pPr>
                        <a:defRPr sz="1200" b="1">
                          <a:ln w="0">
                            <a:noFill/>
                          </a:ln>
                        </a:defRPr>
                      </a:pPr>
                      <a:t>[PERCENTAGE]</a:t>
                    </a:fld>
                    <a:r>
                      <a:rPr lang="en-US" sz="1200" b="1" baseline="0" dirty="0">
                        <a:ln w="0">
                          <a:noFill/>
                        </a:ln>
                        <a:solidFill>
                          <a:schemeClr val="tx1"/>
                        </a:solidFill>
                      </a:rPr>
                      <a:t>)</a:t>
                    </a:r>
                  </a:p>
                </c:rich>
              </c:tx>
              <c:spPr>
                <a:xfrm>
                  <a:off x="512673" y="3186835"/>
                  <a:ext cx="1211646" cy="411650"/>
                </a:xfrm>
                <a:noFill/>
                <a:ln w="9525" cap="flat" cmpd="sng" algn="ctr">
                  <a:no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1200" b="1" i="0" u="none" strike="noStrike" kern="1200" baseline="0">
                      <a:ln w="0">
                        <a:noFill/>
                      </a:ln>
                      <a:solidFill>
                        <a:schemeClr val="tx1"/>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76337"/>
                        <a:gd name="adj2" fmla="val -25103"/>
                      </a:avLst>
                    </a:prstGeom>
                    <a:noFill/>
                    <a:ln>
                      <a:noFill/>
                    </a:ln>
                  </c15:spPr>
                  <c15:layout>
                    <c:manualLayout>
                      <c:w val="0.23890729868710506"/>
                      <c:h val="9.4534358844343511E-2"/>
                    </c:manualLayout>
                  </c15:layout>
                  <c15:dlblFieldTable/>
                  <c15:showDataLabelsRange val="0"/>
                </c:ext>
                <c:ext xmlns:c16="http://schemas.microsoft.com/office/drawing/2014/chart" uri="{C3380CC4-5D6E-409C-BE32-E72D297353CC}">
                  <c16:uniqueId val="{00000006-FBDE-4AFE-A109-97EDC583125C}"/>
                </c:ext>
              </c:extLst>
            </c:dLbl>
            <c:dLbl>
              <c:idx val="5"/>
              <c:layout>
                <c:manualLayout>
                  <c:x val="-0.11326191593746843"/>
                  <c:y val="-0.13157820287442945"/>
                </c:manualLayout>
              </c:layout>
              <c:tx>
                <c:rich>
                  <a:bodyPr/>
                  <a:lstStyle/>
                  <a:p>
                    <a:fld id="{4608B4DA-9C0A-4903-8720-3298404283AA}" type="CATEGORYNAME">
                      <a:rPr lang="en-US"/>
                      <a:pPr/>
                      <a:t>[CATEGORY NAME]</a:t>
                    </a:fld>
                    <a:r>
                      <a:rPr lang="en-US" baseline="0" dirty="0"/>
                      <a:t>, </a:t>
                    </a:r>
                    <a:fld id="{0AE73F1D-F60D-4A4F-8049-C0AEBB717BDE}" type="VALUE">
                      <a:rPr lang="en-US" baseline="0" smtClean="0"/>
                      <a:pPr/>
                      <a:t>[VALUE]</a:t>
                    </a:fld>
                    <a:r>
                      <a:rPr lang="en-US" baseline="0" dirty="0"/>
                      <a:t> (</a:t>
                    </a:r>
                    <a:fld id="{8617AF20-A88B-4148-BF0E-2DBB1E8A4555}" type="PERCENTAGE">
                      <a:rPr lang="en-US" baseline="0" smtClean="0"/>
                      <a:pPr/>
                      <a:t>[PERCENTAGE]</a:t>
                    </a:fld>
                    <a:r>
                      <a:rPr lang="en-US" baseline="0" dirty="0"/>
                      <a:t>)</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BDE-4AFE-A109-97EDC583125C}"/>
                </c:ext>
              </c:extLst>
            </c:dLbl>
            <c:dLbl>
              <c:idx val="6"/>
              <c:layout>
                <c:manualLayout>
                  <c:x val="-0.11789082094466787"/>
                  <c:y val="-0.11082757379012853"/>
                </c:manualLayout>
              </c:layout>
              <c:tx>
                <c:rich>
                  <a:bodyPr/>
                  <a:lstStyle/>
                  <a:p>
                    <a:fld id="{0DAFEF57-7981-435E-A440-C93102DA26D7}" type="CATEGORYNAME">
                      <a:rPr lang="en-US"/>
                      <a:pPr/>
                      <a:t>[CATEGORY NAME]</a:t>
                    </a:fld>
                    <a:r>
                      <a:rPr lang="en-US" baseline="0" dirty="0"/>
                      <a:t>, </a:t>
                    </a:r>
                    <a:fld id="{888EDC14-AEC4-44AA-87DA-6417CAEE637C}" type="VALUE">
                      <a:rPr lang="en-US" baseline="0" smtClean="0"/>
                      <a:pPr/>
                      <a:t>[VALUE]</a:t>
                    </a:fld>
                    <a:r>
                      <a:rPr lang="en-US" baseline="0" dirty="0"/>
                      <a:t> (</a:t>
                    </a:r>
                    <a:fld id="{EB69B256-DCA6-4EAF-9362-E6F8DCD9DCEC}" type="PERCENTAGE">
                      <a:rPr lang="en-US" baseline="0" smtClean="0"/>
                      <a:pPr/>
                      <a:t>[PERCENTAGE]</a:t>
                    </a:fld>
                    <a:r>
                      <a:rPr lang="en-US" baseline="0" dirty="0"/>
                      <a:t>)</a:t>
                    </a:r>
                  </a:p>
                </c:rich>
              </c:tx>
              <c:showLegendKey val="0"/>
              <c:showVal val="1"/>
              <c:showCatName val="1"/>
              <c:showSerName val="0"/>
              <c:showPercent val="1"/>
              <c:showBubbleSize val="0"/>
              <c:extLst>
                <c:ext xmlns:c15="http://schemas.microsoft.com/office/drawing/2012/chart" uri="{CE6537A1-D6FC-4f65-9D91-7224C49458BB}">
                  <c15:layout>
                    <c:manualLayout>
                      <c:w val="0.2184195869355042"/>
                      <c:h val="9.4534358844343511E-2"/>
                    </c:manualLayout>
                  </c15:layout>
                  <c15:dlblFieldTable/>
                  <c15:showDataLabelsRange val="0"/>
                </c:ext>
                <c:ext xmlns:c16="http://schemas.microsoft.com/office/drawing/2014/chart" uri="{C3380CC4-5D6E-409C-BE32-E72D297353CC}">
                  <c16:uniqueId val="{00000009-FBDE-4AFE-A109-97EDC583125C}"/>
                </c:ext>
              </c:extLst>
            </c:dLbl>
            <c:dLbl>
              <c:idx val="7"/>
              <c:layout>
                <c:manualLayout>
                  <c:x val="0.16828799321412916"/>
                  <c:y val="-8.3824033141115681E-2"/>
                </c:manualLayout>
              </c:layout>
              <c:tx>
                <c:rich>
                  <a:bodyPr/>
                  <a:lstStyle/>
                  <a:p>
                    <a:fld id="{1CC8CA6D-AC98-4F5F-A2C5-072DF2E18DC7}" type="CATEGORYNAME">
                      <a:rPr lang="en-US"/>
                      <a:pPr/>
                      <a:t>[CATEGORY NAME]</a:t>
                    </a:fld>
                    <a:r>
                      <a:rPr lang="en-US" baseline="0" dirty="0"/>
                      <a:t>, </a:t>
                    </a:r>
                    <a:fld id="{23A4F401-A80D-411C-832C-38EA26E69A50}" type="VALUE">
                      <a:rPr lang="en-US" baseline="0" smtClean="0"/>
                      <a:pPr/>
                      <a:t>[VALUE]</a:t>
                    </a:fld>
                    <a:r>
                      <a:rPr lang="en-US" baseline="0" dirty="0"/>
                      <a:t> (</a:t>
                    </a:r>
                    <a:fld id="{6B2443B1-7C82-4908-A78D-2F9771B349B9}" type="PERCENTAGE">
                      <a:rPr lang="en-US" baseline="0" smtClean="0"/>
                      <a:pPr/>
                      <a:t>[PERCENTAGE]</a:t>
                    </a:fld>
                    <a:r>
                      <a:rPr lang="en-US" baseline="0" dirty="0"/>
                      <a:t>)</a:t>
                    </a:r>
                  </a:p>
                </c:rich>
              </c:tx>
              <c:showLegendKey val="0"/>
              <c:showVal val="1"/>
              <c:showCatName val="1"/>
              <c:showSerName val="0"/>
              <c:showPercent val="1"/>
              <c:showBubbleSize val="0"/>
              <c:extLst>
                <c:ext xmlns:c15="http://schemas.microsoft.com/office/drawing/2012/chart" uri="{CE6537A1-D6FC-4f65-9D91-7224C49458BB}">
                  <c15:layout>
                    <c:manualLayout>
                      <c:w val="0.2310514719275876"/>
                      <c:h val="9.4534358844343511E-2"/>
                    </c:manualLayout>
                  </c15:layout>
                  <c15:dlblFieldTable/>
                  <c15:showDataLabelsRange val="0"/>
                </c:ext>
                <c:ext xmlns:c16="http://schemas.microsoft.com/office/drawing/2014/chart" uri="{C3380CC4-5D6E-409C-BE32-E72D297353CC}">
                  <c16:uniqueId val="{00000007-FBDE-4AFE-A109-97EDC583125C}"/>
                </c:ext>
              </c:extLst>
            </c:dLbl>
            <c:spPr>
              <a:noFill/>
              <a:ln>
                <a:noFill/>
              </a:ln>
              <a:effectLst/>
            </c:spPr>
            <c:txPr>
              <a:bodyPr rot="0" spcFirstLastPara="1" vertOverflow="clip" horzOverflow="clip" vert="horz" wrap="square" lIns="36576" tIns="18288" rIns="36576" bIns="18288" anchor="ctr" anchorCtr="1">
                <a:spAutoFit/>
              </a:bodyPr>
              <a:lstStyle/>
              <a:p>
                <a:pPr>
                  <a:defRPr sz="1200" b="1" i="0" u="none" strike="noStrike" kern="1200" baseline="0">
                    <a:ln w="0">
                      <a:noFill/>
                    </a:ln>
                    <a:solidFill>
                      <a:schemeClr val="tx1"/>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Sheet1!$A$2:$A$9</c:f>
              <c:strCache>
                <c:ptCount val="8"/>
                <c:pt idx="0">
                  <c:v>SI/LI</c:v>
                </c:pt>
                <c:pt idx="1">
                  <c:v>IND</c:v>
                </c:pt>
                <c:pt idx="2">
                  <c:v>OHI</c:v>
                </c:pt>
                <c:pt idx="3">
                  <c:v>EBD</c:v>
                </c:pt>
                <c:pt idx="4">
                  <c:v>SLD</c:v>
                </c:pt>
                <c:pt idx="5">
                  <c:v>DD</c:v>
                </c:pt>
                <c:pt idx="6">
                  <c:v>ASD</c:v>
                </c:pt>
                <c:pt idx="7">
                  <c:v>OTHER</c:v>
                </c:pt>
              </c:strCache>
            </c:strRef>
          </c:cat>
          <c:val>
            <c:numRef>
              <c:f>Sheet1!$B$2:$B$9</c:f>
              <c:numCache>
                <c:formatCode>#,##0</c:formatCode>
                <c:ptCount val="8"/>
                <c:pt idx="0">
                  <c:v>86054</c:v>
                </c:pt>
                <c:pt idx="1">
                  <c:v>22986</c:v>
                </c:pt>
                <c:pt idx="2">
                  <c:v>55506</c:v>
                </c:pt>
                <c:pt idx="3">
                  <c:v>10163</c:v>
                </c:pt>
                <c:pt idx="4">
                  <c:v>160747</c:v>
                </c:pt>
                <c:pt idx="5">
                  <c:v>34147</c:v>
                </c:pt>
                <c:pt idx="6">
                  <c:v>61685</c:v>
                </c:pt>
                <c:pt idx="7">
                  <c:v>9824</c:v>
                </c:pt>
              </c:numCache>
            </c:numRef>
          </c:val>
          <c:extLst>
            <c:ext xmlns:c16="http://schemas.microsoft.com/office/drawing/2014/chart" uri="{C3380CC4-5D6E-409C-BE32-E72D297353CC}">
              <c16:uniqueId val="{00000002-FBDE-4AFE-A109-97EDC583125C}"/>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n>
            <a:solidFill>
              <a:schemeClr val="tx1">
                <a:lumMod val="65000"/>
                <a:lumOff val="35000"/>
              </a:schemeClr>
            </a:solidFill>
          </a:ln>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199-422B-B258-2429C197400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199-422B-B258-2429C197400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0199-422B-B258-2429C197400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5-0199-422B-B258-2429C197400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6-0199-422B-B258-2429C197400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7-0199-422B-B258-2429C197400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2-0199-422B-B258-2429C1974008}"/>
              </c:ext>
            </c:extLst>
          </c:dPt>
          <c:dLbls>
            <c:dLbl>
              <c:idx val="0"/>
              <c:layout>
                <c:manualLayout>
                  <c:x val="0.13749999999999993"/>
                  <c:y val="-8.7499999999999994E-2"/>
                </c:manualLayout>
              </c:layout>
              <c:tx>
                <c:rich>
                  <a:bodyPr/>
                  <a:lstStyle/>
                  <a:p>
                    <a:fld id="{650CCD6B-ACAD-421A-B111-9E8AE3E2C500}" type="CATEGORYNAME">
                      <a:rPr lang="en-US"/>
                      <a:pPr/>
                      <a:t>[CATEGORY NAME]</a:t>
                    </a:fld>
                    <a:r>
                      <a:rPr lang="en-US" baseline="0" dirty="0"/>
                      <a:t>, </a:t>
                    </a:r>
                    <a:fld id="{774B89A2-A9F1-424E-9AC3-75DA445DA277}" type="VALUE">
                      <a:rPr lang="en-US" baseline="0" smtClean="0"/>
                      <a:pPr/>
                      <a:t>[VALUE]</a:t>
                    </a:fld>
                    <a:r>
                      <a:rPr lang="en-US" baseline="0" dirty="0"/>
                      <a:t> (</a:t>
                    </a:r>
                    <a:fld id="{AF363D60-EE49-424D-B07B-65477BE50EBD}" type="PERCENTAGE">
                      <a:rPr lang="en-US" baseline="0" smtClean="0"/>
                      <a:pPr/>
                      <a:t>[PERCENTAGE]</a:t>
                    </a:fld>
                    <a:r>
                      <a:rPr lang="en-US" baseline="0" dirty="0"/>
                      <a:t>)</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199-422B-B258-2429C1974008}"/>
                </c:ext>
              </c:extLst>
            </c:dLbl>
            <c:dLbl>
              <c:idx val="1"/>
              <c:layout>
                <c:manualLayout>
                  <c:x val="0.15416666666666651"/>
                  <c:y val="-5.9375000000000032E-2"/>
                </c:manualLayout>
              </c:layout>
              <c:tx>
                <c:rich>
                  <a:bodyPr/>
                  <a:lstStyle/>
                  <a:p>
                    <a:fld id="{8D70F25B-357F-4376-ABE8-F43F1D348A1F}" type="CATEGORYNAME">
                      <a:rPr lang="en-US"/>
                      <a:pPr/>
                      <a:t>[CATEGORY NAME]</a:t>
                    </a:fld>
                    <a:r>
                      <a:rPr lang="en-US" baseline="0" dirty="0"/>
                      <a:t>, </a:t>
                    </a:r>
                    <a:fld id="{CF445A54-AB5A-4312-AD13-2A88D6F985E8}" type="VALUE">
                      <a:rPr lang="en-US" baseline="0" smtClean="0"/>
                      <a:pPr/>
                      <a:t>[VALUE]</a:t>
                    </a:fld>
                    <a:r>
                      <a:rPr lang="en-US" baseline="0" dirty="0"/>
                      <a:t> (</a:t>
                    </a:r>
                    <a:fld id="{6FFF056D-D36F-4ABD-ABE1-9B8F69A4F449}" type="PERCENTAGE">
                      <a:rPr lang="en-US" baseline="0" smtClean="0"/>
                      <a:pPr/>
                      <a:t>[PERCENTAGE]</a:t>
                    </a:fld>
                    <a:r>
                      <a:rPr lang="en-US" baseline="0" dirty="0"/>
                      <a:t>)</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199-422B-B258-2429C1974008}"/>
                </c:ext>
              </c:extLst>
            </c:dLbl>
            <c:dLbl>
              <c:idx val="2"/>
              <c:layout>
                <c:manualLayout>
                  <c:x val="0.13750000000000001"/>
                  <c:y val="1.8749999999999999E-2"/>
                </c:manualLayout>
              </c:layout>
              <c:tx>
                <c:rich>
                  <a:bodyPr/>
                  <a:lstStyle/>
                  <a:p>
                    <a:fld id="{89E8966F-1E62-42CF-B212-569DC180536C}" type="CATEGORYNAME">
                      <a:rPr lang="en-US"/>
                      <a:pPr/>
                      <a:t>[CATEGORY NAME]</a:t>
                    </a:fld>
                    <a:r>
                      <a:rPr lang="en-US" baseline="0" dirty="0"/>
                      <a:t>, </a:t>
                    </a:r>
                    <a:fld id="{CAA94B72-EA36-452E-AA18-8902233F4AB2}" type="VALUE">
                      <a:rPr lang="en-US" baseline="0" smtClean="0"/>
                      <a:pPr/>
                      <a:t>[VALUE]</a:t>
                    </a:fld>
                    <a:r>
                      <a:rPr lang="en-US" baseline="0" dirty="0"/>
                      <a:t> (</a:t>
                    </a:r>
                    <a:fld id="{B8DCD9A6-D8D4-4849-8BF3-FAA7F528A3E0}" type="PERCENTAGE">
                      <a:rPr lang="en-US" baseline="0" smtClean="0"/>
                      <a:pPr/>
                      <a:t>[PERCENTAGE]</a:t>
                    </a:fld>
                    <a:r>
                      <a:rPr lang="en-US" baseline="0" dirty="0"/>
                      <a:t>)</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199-422B-B258-2429C1974008}"/>
                </c:ext>
              </c:extLst>
            </c:dLbl>
            <c:dLbl>
              <c:idx val="3"/>
              <c:layout>
                <c:manualLayout>
                  <c:x val="0.13541666666666666"/>
                  <c:y val="7.1874999999999994E-2"/>
                </c:manualLayout>
              </c:layout>
              <c:tx>
                <c:rich>
                  <a:bodyPr/>
                  <a:lstStyle/>
                  <a:p>
                    <a:fld id="{BA8D9799-F8BB-4FC9-B326-D2C7F8BA036A}" type="CATEGORYNAME">
                      <a:rPr lang="en-US"/>
                      <a:pPr/>
                      <a:t>[CATEGORY NAME]</a:t>
                    </a:fld>
                    <a:r>
                      <a:rPr lang="en-US" baseline="0" dirty="0"/>
                      <a:t>, </a:t>
                    </a:r>
                    <a:fld id="{307C40C9-8CE3-4C5C-A759-55121E28D1C1}" type="VALUE">
                      <a:rPr lang="en-US" baseline="0" smtClean="0"/>
                      <a:pPr/>
                      <a:t>[VALUE]</a:t>
                    </a:fld>
                    <a:r>
                      <a:rPr lang="en-US" baseline="0" dirty="0"/>
                      <a:t> (</a:t>
                    </a:r>
                    <a:fld id="{DA013080-8754-4A42-812B-E64DDC52DD49}" type="PERCENTAGE">
                      <a:rPr lang="en-US" baseline="0" smtClean="0"/>
                      <a:pPr/>
                      <a:t>[PERCENTAGE]</a:t>
                    </a:fld>
                    <a:r>
                      <a:rPr lang="en-US" baseline="0" dirty="0"/>
                      <a:t>)</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199-422B-B258-2429C1974008}"/>
                </c:ext>
              </c:extLst>
            </c:dLbl>
            <c:dLbl>
              <c:idx val="4"/>
              <c:layout>
                <c:manualLayout>
                  <c:x val="0.16875000000000001"/>
                  <c:y val="8.1250000000000114E-2"/>
                </c:manualLayout>
              </c:layout>
              <c:tx>
                <c:rich>
                  <a:bodyPr/>
                  <a:lstStyle/>
                  <a:p>
                    <a:r>
                      <a:rPr lang="en-US" baseline="0" dirty="0"/>
                      <a:t>HH, </a:t>
                    </a:r>
                    <a:fld id="{04F8FDB5-E164-49AB-82E8-1F4C738223C4}" type="VALUE">
                      <a:rPr lang="en-US" baseline="0" smtClean="0"/>
                      <a:pPr/>
                      <a:t>[VALUE]</a:t>
                    </a:fld>
                    <a:r>
                      <a:rPr lang="en-US" baseline="0" dirty="0"/>
                      <a:t> (</a:t>
                    </a:r>
                    <a:fld id="{C39CB1E1-4D7D-4FEB-A988-190D7E48D7F6}" type="PERCENTAGE">
                      <a:rPr lang="en-US" baseline="0" smtClean="0"/>
                      <a:pPr/>
                      <a:t>[PERCENTAGE]</a:t>
                    </a:fld>
                    <a:r>
                      <a:rPr lang="en-US" baseline="0" dirty="0"/>
                      <a:t>)</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199-422B-B258-2429C1974008}"/>
                </c:ext>
              </c:extLst>
            </c:dLbl>
            <c:dLbl>
              <c:idx val="5"/>
              <c:layout>
                <c:manualLayout>
                  <c:x val="-0.12424237640636035"/>
                  <c:y val="0.12617069583247842"/>
                </c:manualLayout>
              </c:layout>
              <c:tx>
                <c:rich>
                  <a:bodyPr/>
                  <a:lstStyle/>
                  <a:p>
                    <a:fld id="{AEF29F6B-A5ED-4634-BD74-CA1AF6EB1C5D}" type="CATEGORYNAME">
                      <a:rPr lang="en-US"/>
                      <a:pPr/>
                      <a:t>[CATEGORY NAME]</a:t>
                    </a:fld>
                    <a:r>
                      <a:rPr lang="en-US" baseline="0" dirty="0"/>
                      <a:t>, </a:t>
                    </a:r>
                    <a:fld id="{3F3D3136-A935-4A61-95D8-B3A604401C22}" type="VALUE">
                      <a:rPr lang="en-US" baseline="0" smtClean="0"/>
                      <a:pPr/>
                      <a:t>[VALUE]</a:t>
                    </a:fld>
                    <a:r>
                      <a:rPr lang="en-US" baseline="0" dirty="0"/>
                      <a:t> (</a:t>
                    </a:r>
                    <a:fld id="{212AD998-40B1-44BF-9A48-B0F4383E2963}" type="PERCENTAGE">
                      <a:rPr lang="en-US" baseline="0" smtClean="0"/>
                      <a:pPr/>
                      <a:t>[PERCENTAGE]</a:t>
                    </a:fld>
                    <a:r>
                      <a:rPr lang="en-US" baseline="0" dirty="0"/>
                      <a:t>)</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199-422B-B258-2429C1974008}"/>
                </c:ext>
              </c:extLst>
            </c:dLbl>
            <c:dLbl>
              <c:idx val="6"/>
              <c:layout>
                <c:manualLayout>
                  <c:x val="-0.14479166666666671"/>
                  <c:y val="-0.22812487696850395"/>
                </c:manualLayout>
              </c:layout>
              <c:tx>
                <c:rich>
                  <a:bodyPr/>
                  <a:lstStyle/>
                  <a:p>
                    <a:r>
                      <a:rPr lang="en-US" baseline="0" dirty="0"/>
                      <a:t>DHH, </a:t>
                    </a:r>
                    <a:fld id="{46220D7F-1CFA-4DD8-A99D-8EBD2F56DD33}" type="VALUE">
                      <a:rPr lang="en-US" baseline="0" smtClean="0"/>
                      <a:pPr/>
                      <a:t>[VALUE]</a:t>
                    </a:fld>
                    <a:r>
                      <a:rPr lang="en-US" baseline="0" dirty="0"/>
                      <a:t> (</a:t>
                    </a:r>
                    <a:fld id="{548B4776-4EDE-48FD-AA84-45A3360844E0}" type="PERCENTAGE">
                      <a:rPr lang="en-US" baseline="0" smtClean="0"/>
                      <a:pPr/>
                      <a:t>[PERCENTAGE]</a:t>
                    </a:fld>
                    <a:r>
                      <a:rPr lang="en-US" baseline="0" dirty="0"/>
                      <a:t>)</a:t>
                    </a:r>
                  </a:p>
                </c:rich>
              </c:tx>
              <c:showLegendKey val="0"/>
              <c:showVal val="1"/>
              <c:showCatName val="1"/>
              <c:showSerName val="0"/>
              <c:showPercent val="1"/>
              <c:showBubbleSize val="0"/>
              <c:extLst>
                <c:ext xmlns:c15="http://schemas.microsoft.com/office/drawing/2012/chart" uri="{CE6537A1-D6FC-4f65-9D91-7224C49458BB}">
                  <c15:layout>
                    <c:manualLayout>
                      <c:w val="0.22967700131233593"/>
                      <c:h val="0.10856249999999999"/>
                    </c:manualLayout>
                  </c15:layout>
                  <c15:dlblFieldTable/>
                  <c15:showDataLabelsRange val="0"/>
                </c:ext>
                <c:ext xmlns:c16="http://schemas.microsoft.com/office/drawing/2014/chart" uri="{C3380CC4-5D6E-409C-BE32-E72D297353CC}">
                  <c16:uniqueId val="{00000002-0199-422B-B258-2429C1974008}"/>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OI</c:v>
                </c:pt>
                <c:pt idx="1">
                  <c:v>DSI</c:v>
                </c:pt>
                <c:pt idx="2">
                  <c:v>VI</c:v>
                </c:pt>
                <c:pt idx="3">
                  <c:v>EC</c:v>
                </c:pt>
                <c:pt idx="4">
                  <c:v>HH</c:v>
                </c:pt>
                <c:pt idx="5">
                  <c:v>TBI</c:v>
                </c:pt>
                <c:pt idx="6">
                  <c:v>DHH</c:v>
                </c:pt>
              </c:strCache>
            </c:strRef>
          </c:cat>
          <c:val>
            <c:numRef>
              <c:f>Sheet1!$B$2:$B$8</c:f>
              <c:numCache>
                <c:formatCode>General</c:formatCode>
                <c:ptCount val="7"/>
                <c:pt idx="0" formatCode="#,##0">
                  <c:v>1628</c:v>
                </c:pt>
                <c:pt idx="1">
                  <c:v>108</c:v>
                </c:pt>
                <c:pt idx="2" formatCode="#,##0">
                  <c:v>1250</c:v>
                </c:pt>
                <c:pt idx="3">
                  <c:v>78</c:v>
                </c:pt>
                <c:pt idx="4" formatCode="#,##0">
                  <c:v>2385</c:v>
                </c:pt>
                <c:pt idx="5">
                  <c:v>358</c:v>
                </c:pt>
                <c:pt idx="6" formatCode="#,##0">
                  <c:v>4017</c:v>
                </c:pt>
              </c:numCache>
            </c:numRef>
          </c:val>
          <c:extLst>
            <c:ext xmlns:c16="http://schemas.microsoft.com/office/drawing/2014/chart" uri="{C3380CC4-5D6E-409C-BE32-E72D297353CC}">
              <c16:uniqueId val="{00000000-0199-422B-B258-2429C1974008}"/>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0.22236</cdr:x>
      <cdr:y>0.35914</cdr:y>
    </cdr:from>
    <cdr:to>
      <cdr:x>0.72359</cdr:x>
      <cdr:y>0.42612</cdr:y>
    </cdr:to>
    <cdr:sp macro="" textlink="">
      <cdr:nvSpPr>
        <cdr:cNvPr id="2" name="Rectangle 1">
          <a:extLst xmlns:a="http://schemas.openxmlformats.org/drawingml/2006/main">
            <a:ext uri="{FF2B5EF4-FFF2-40B4-BE49-F238E27FC236}">
              <a16:creationId xmlns:a16="http://schemas.microsoft.com/office/drawing/2014/main" id="{FC8088CB-DDA0-10E8-43E9-D4E149B764C8}"/>
            </a:ext>
          </a:extLst>
        </cdr:cNvPr>
        <cdr:cNvSpPr/>
      </cdr:nvSpPr>
      <cdr:spPr>
        <a:xfrm xmlns:a="http://schemas.openxmlformats.org/drawingml/2006/main">
          <a:off x="1247828" y="1650304"/>
          <a:ext cx="2812700" cy="307777"/>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xmlns:a="http://schemas.openxmlformats.org/drawingml/2006/main">
          <a:pPr algn="ctr"/>
          <a:r>
            <a:rPr lang="en-US" sz="1400" dirty="0">
              <a:ln w="0"/>
              <a:effectLst>
                <a:outerShdw blurRad="38100" dist="19050" dir="2700000" algn="tl" rotWithShape="0">
                  <a:schemeClr val="dk1">
                    <a:alpha val="40000"/>
                  </a:schemeClr>
                </a:outerShdw>
              </a:effectLst>
            </a:rPr>
            <a:t>Total SWD</a:t>
          </a:r>
          <a:endParaRPr lang="en-US" sz="1400" b="0" cap="none" spc="0" dirty="0">
            <a:ln w="0"/>
            <a:solidFill>
              <a:schemeClr val="tx1"/>
            </a:solidFill>
            <a:effectLst>
              <a:outerShdw blurRad="38100" dist="19050" dir="2700000" algn="tl" rotWithShape="0">
                <a:schemeClr val="dk1">
                  <a:alpha val="40000"/>
                </a:schemeClr>
              </a:outerShdw>
            </a:effectLst>
          </a:endParaRPr>
        </a:p>
      </cdr:txBody>
    </cdr:sp>
  </cdr:relSizeAnchor>
  <cdr:relSizeAnchor xmlns:cdr="http://schemas.openxmlformats.org/drawingml/2006/chartDrawing">
    <cdr:from>
      <cdr:x>0.2246</cdr:x>
      <cdr:y>0.40786</cdr:y>
    </cdr:from>
    <cdr:to>
      <cdr:x>0.72582</cdr:x>
      <cdr:y>0.54852</cdr:y>
    </cdr:to>
    <cdr:sp macro="" textlink="">
      <cdr:nvSpPr>
        <cdr:cNvPr id="3" name="Rectangle 2">
          <a:extLst xmlns:a="http://schemas.openxmlformats.org/drawingml/2006/main">
            <a:ext uri="{FF2B5EF4-FFF2-40B4-BE49-F238E27FC236}">
              <a16:creationId xmlns:a16="http://schemas.microsoft.com/office/drawing/2014/main" id="{48F59547-9382-1385-C702-68ED668C4232}"/>
            </a:ext>
          </a:extLst>
        </cdr:cNvPr>
        <cdr:cNvSpPr/>
      </cdr:nvSpPr>
      <cdr:spPr>
        <a:xfrm xmlns:a="http://schemas.openxmlformats.org/drawingml/2006/main">
          <a:off x="1260353" y="1874194"/>
          <a:ext cx="2812700" cy="646331"/>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xmlns:a="http://schemas.openxmlformats.org/drawingml/2006/main">
          <a:pPr algn="ctr"/>
          <a:r>
            <a:rPr lang="en-US" sz="3600" dirty="0">
              <a:ln w="0"/>
              <a:effectLst>
                <a:outerShdw blurRad="38100" dist="19050" dir="2700000" algn="tl" rotWithShape="0">
                  <a:schemeClr val="dk1">
                    <a:alpha val="40000"/>
                  </a:schemeClr>
                </a:outerShdw>
              </a:effectLst>
            </a:rPr>
            <a:t>441,351</a:t>
          </a:r>
          <a:endParaRPr lang="en-US" sz="3600" b="0" cap="none" spc="0" dirty="0">
            <a:ln w="0"/>
            <a:solidFill>
              <a:schemeClr val="tx1"/>
            </a:solidFill>
            <a:effectLst>
              <a:outerShdw blurRad="38100" dist="19050" dir="2700000" algn="tl" rotWithShape="0">
                <a:schemeClr val="dk1">
                  <a:alpha val="40000"/>
                </a:schemeClr>
              </a:outerShdw>
            </a:effectLst>
          </a:endParaRPr>
        </a:p>
      </cdr:txBody>
    </cdr:sp>
  </cdr:relSizeAnchor>
  <cdr:relSizeAnchor xmlns:cdr="http://schemas.openxmlformats.org/drawingml/2006/chartDrawing">
    <cdr:from>
      <cdr:x>0.56805</cdr:x>
      <cdr:y>0.94507</cdr:y>
    </cdr:from>
    <cdr:to>
      <cdr:x>0.91856</cdr:x>
      <cdr:y>1</cdr:y>
    </cdr:to>
    <cdr:sp macro="" textlink="">
      <cdr:nvSpPr>
        <cdr:cNvPr id="4" name="TextBox 5">
          <a:extLst xmlns:a="http://schemas.openxmlformats.org/drawingml/2006/main">
            <a:ext uri="{FF2B5EF4-FFF2-40B4-BE49-F238E27FC236}">
              <a16:creationId xmlns:a16="http://schemas.microsoft.com/office/drawing/2014/main" id="{34D4E6E7-620F-92CE-6188-2D237B1B2978}"/>
            </a:ext>
          </a:extLst>
        </cdr:cNvPr>
        <cdr:cNvSpPr txBox="1"/>
      </cdr:nvSpPr>
      <cdr:spPr>
        <a:xfrm xmlns:a="http://schemas.openxmlformats.org/drawingml/2006/main">
          <a:off x="3187710" y="4342725"/>
          <a:ext cx="1966912" cy="252413"/>
        </a:xfrm>
        <a:prstGeom xmlns:a="http://schemas.openxmlformats.org/drawingml/2006/main" prst="rect">
          <a:avLst/>
        </a:prstGeom>
        <a:noFill xmlns:a="http://schemas.openxmlformats.org/drawingml/2006/main"/>
      </cdr:spPr>
      <cdr:txBody>
        <a:bodyPr xmlns:a="http://schemas.openxmlformats.org/drawingml/2006/main">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xmlns:a="http://schemas.openxmlformats.org/drawingml/2006/main">
          <a:pPr algn="ctr">
            <a:defRPr/>
          </a:pPr>
          <a:r>
            <a:rPr lang="en-US" sz="1050" dirty="0">
              <a:solidFill>
                <a:prstClr val="black"/>
              </a:solidFill>
              <a:latin typeface="Calibri"/>
            </a:rPr>
            <a:t>Source: Final Survey 2, 2023-24</a:t>
          </a:r>
        </a:p>
      </cdr:txBody>
    </cdr:sp>
  </cdr:relSizeAnchor>
</c:userShapes>
</file>

<file path=ppt/drawings/drawing2.xml><?xml version="1.0" encoding="utf-8"?>
<c:userShapes xmlns:c="http://schemas.openxmlformats.org/drawingml/2006/chart">
  <cdr:relSizeAnchor xmlns:cdr="http://schemas.openxmlformats.org/drawingml/2006/chartDrawing">
    <cdr:from>
      <cdr:x>0.27575</cdr:x>
      <cdr:y>0.44127</cdr:y>
    </cdr:from>
    <cdr:to>
      <cdr:x>0.72425</cdr:x>
      <cdr:y>0.58925</cdr:y>
    </cdr:to>
    <cdr:sp macro="" textlink="">
      <cdr:nvSpPr>
        <cdr:cNvPr id="2" name="Rectangle 1">
          <a:extLst xmlns:a="http://schemas.openxmlformats.org/drawingml/2006/main">
            <a:ext uri="{FF2B5EF4-FFF2-40B4-BE49-F238E27FC236}">
              <a16:creationId xmlns:a16="http://schemas.microsoft.com/office/drawing/2014/main" id="{48F59547-9382-1385-C702-68ED668C4232}"/>
            </a:ext>
          </a:extLst>
        </cdr:cNvPr>
        <cdr:cNvSpPr/>
      </cdr:nvSpPr>
      <cdr:spPr>
        <a:xfrm xmlns:a="http://schemas.openxmlformats.org/drawingml/2006/main">
          <a:off x="1729359" y="1927224"/>
          <a:ext cx="2812700" cy="646331"/>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xmlns:a="http://schemas.openxmlformats.org/drawingml/2006/main">
          <a:pPr algn="ctr"/>
          <a:r>
            <a:rPr lang="en-US" sz="3600" dirty="0">
              <a:ln w="0"/>
              <a:effectLst>
                <a:outerShdw blurRad="38100" dist="19050" dir="2700000" algn="tl" rotWithShape="0">
                  <a:schemeClr val="dk1">
                    <a:alpha val="40000"/>
                  </a:schemeClr>
                </a:outerShdw>
              </a:effectLst>
            </a:rPr>
            <a:t>9,824</a:t>
          </a:r>
          <a:endParaRPr lang="en-US" sz="3600" b="0" cap="none" spc="0" dirty="0">
            <a:ln w="0"/>
            <a:solidFill>
              <a:schemeClr val="tx1"/>
            </a:solidFill>
            <a:effectLst>
              <a:outerShdw blurRad="38100" dist="19050" dir="2700000" algn="tl" rotWithShape="0">
                <a:schemeClr val="dk1">
                  <a:alpha val="40000"/>
                </a:schemeClr>
              </a:outerShdw>
            </a:effectLst>
          </a:endParaRPr>
        </a:p>
      </cdr:txBody>
    </cdr:sp>
  </cdr:relSizeAnchor>
  <cdr:relSizeAnchor xmlns:cdr="http://schemas.openxmlformats.org/drawingml/2006/chartDrawing">
    <cdr:from>
      <cdr:x>0.27575</cdr:x>
      <cdr:y>0.39757</cdr:y>
    </cdr:from>
    <cdr:to>
      <cdr:x>0.72425</cdr:x>
      <cdr:y>0.46804</cdr:y>
    </cdr:to>
    <cdr:sp macro="" textlink="">
      <cdr:nvSpPr>
        <cdr:cNvPr id="3" name="Rectangle 2">
          <a:extLst xmlns:a="http://schemas.openxmlformats.org/drawingml/2006/main">
            <a:ext uri="{FF2B5EF4-FFF2-40B4-BE49-F238E27FC236}">
              <a16:creationId xmlns:a16="http://schemas.microsoft.com/office/drawing/2014/main" id="{FC8088CB-DDA0-10E8-43E9-D4E149B764C8}"/>
            </a:ext>
          </a:extLst>
        </cdr:cNvPr>
        <cdr:cNvSpPr/>
      </cdr:nvSpPr>
      <cdr:spPr>
        <a:xfrm xmlns:a="http://schemas.openxmlformats.org/drawingml/2006/main">
          <a:off x="1729359" y="1736365"/>
          <a:ext cx="2812700" cy="307777"/>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xmlns:a="http://schemas.openxmlformats.org/drawingml/2006/main">
          <a:pPr algn="ctr"/>
          <a:r>
            <a:rPr lang="en-US" sz="1400" dirty="0">
              <a:ln w="0"/>
              <a:effectLst>
                <a:outerShdw blurRad="38100" dist="19050" dir="2700000" algn="tl" rotWithShape="0">
                  <a:schemeClr val="dk1">
                    <a:alpha val="40000"/>
                  </a:schemeClr>
                </a:outerShdw>
              </a:effectLst>
            </a:rPr>
            <a:t>Total SWD</a:t>
          </a:r>
          <a:endParaRPr lang="en-US" sz="1400" b="0" cap="none" spc="0" dirty="0">
            <a:ln w="0"/>
            <a:solidFill>
              <a:schemeClr val="tx1"/>
            </a:solidFill>
            <a:effectLst>
              <a:outerShdw blurRad="38100" dist="19050" dir="2700000" algn="tl" rotWithShape="0">
                <a:schemeClr val="dk1">
                  <a:alpha val="40000"/>
                </a:schemeClr>
              </a:outerShdw>
            </a:effectLs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D18F66-A99E-C7AE-9EA8-E0EDBD058189}"/>
              </a:ext>
            </a:extLst>
          </p:cNvPr>
          <p:cNvSpPr>
            <a:spLocks noGrp="1"/>
          </p:cNvSpPr>
          <p:nvPr>
            <p:ph type="hdr" sz="quarter"/>
          </p:nvPr>
        </p:nvSpPr>
        <p:spPr>
          <a:xfrm>
            <a:off x="0" y="0"/>
            <a:ext cx="3037840" cy="466434"/>
          </a:xfrm>
          <a:prstGeom prst="rect">
            <a:avLst/>
          </a:prstGeom>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ltLang="en-US" dirty="0"/>
          </a:p>
        </p:txBody>
      </p:sp>
      <p:sp>
        <p:nvSpPr>
          <p:cNvPr id="3" name="Date Placeholder 2">
            <a:extLst>
              <a:ext uri="{FF2B5EF4-FFF2-40B4-BE49-F238E27FC236}">
                <a16:creationId xmlns:a16="http://schemas.microsoft.com/office/drawing/2014/main" id="{6751B5E3-3EC6-5F27-2A5E-DC98B1078043}"/>
              </a:ext>
            </a:extLst>
          </p:cNvPr>
          <p:cNvSpPr>
            <a:spLocks noGrp="1"/>
          </p:cNvSpPr>
          <p:nvPr>
            <p:ph type="dt" sz="quarter" idx="1"/>
          </p:nvPr>
        </p:nvSpPr>
        <p:spPr>
          <a:xfrm>
            <a:off x="3970938" y="0"/>
            <a:ext cx="3037840" cy="466434"/>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smtClean="0"/>
            </a:lvl1pPr>
          </a:lstStyle>
          <a:p>
            <a:pPr>
              <a:defRPr/>
            </a:pPr>
            <a:fld id="{7FD8DE57-1487-4085-9C17-4BD5AC2F9E00}" type="datetimeFigureOut">
              <a:rPr lang="en-US" altLang="en-US"/>
              <a:pPr>
                <a:defRPr/>
              </a:pPr>
              <a:t>11/19/2024</a:t>
            </a:fld>
            <a:endParaRPr lang="en-US" altLang="en-US" dirty="0"/>
          </a:p>
        </p:txBody>
      </p:sp>
      <p:sp>
        <p:nvSpPr>
          <p:cNvPr id="4" name="Footer Placeholder 3">
            <a:extLst>
              <a:ext uri="{FF2B5EF4-FFF2-40B4-BE49-F238E27FC236}">
                <a16:creationId xmlns:a16="http://schemas.microsoft.com/office/drawing/2014/main" id="{33504607-F240-94FD-17B6-8970C0C7C304}"/>
              </a:ext>
            </a:extLst>
          </p:cNvPr>
          <p:cNvSpPr>
            <a:spLocks noGrp="1"/>
          </p:cNvSpPr>
          <p:nvPr>
            <p:ph type="ftr" sz="quarter" idx="2"/>
          </p:nvPr>
        </p:nvSpPr>
        <p:spPr>
          <a:xfrm>
            <a:off x="0" y="8829967"/>
            <a:ext cx="3037840" cy="466433"/>
          </a:xfrm>
          <a:prstGeom prst="rect">
            <a:avLst/>
          </a:prstGeom>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ltLang="en-US" dirty="0"/>
          </a:p>
        </p:txBody>
      </p:sp>
      <p:sp>
        <p:nvSpPr>
          <p:cNvPr id="5" name="Slide Number Placeholder 4">
            <a:extLst>
              <a:ext uri="{FF2B5EF4-FFF2-40B4-BE49-F238E27FC236}">
                <a16:creationId xmlns:a16="http://schemas.microsoft.com/office/drawing/2014/main" id="{4BAABEC2-4934-0456-917F-033671073BB9}"/>
              </a:ext>
            </a:extLst>
          </p:cNvPr>
          <p:cNvSpPr>
            <a:spLocks noGrp="1"/>
          </p:cNvSpPr>
          <p:nvPr>
            <p:ph type="sldNum" sz="quarter" idx="3"/>
          </p:nvPr>
        </p:nvSpPr>
        <p:spPr>
          <a:xfrm>
            <a:off x="3970938" y="8829967"/>
            <a:ext cx="3037840" cy="466433"/>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vl1pPr>
          </a:lstStyle>
          <a:p>
            <a:pPr>
              <a:defRPr/>
            </a:pPr>
            <a:fld id="{6EFC3AFE-F042-4096-AAF9-4A2FA73651ED}"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D7B3E0-71D6-E7DD-356C-396D356A1020}"/>
              </a:ext>
            </a:extLst>
          </p:cNvPr>
          <p:cNvSpPr>
            <a:spLocks noGrp="1"/>
          </p:cNvSpPr>
          <p:nvPr>
            <p:ph type="hdr" sz="quarter"/>
          </p:nvPr>
        </p:nvSpPr>
        <p:spPr>
          <a:xfrm>
            <a:off x="0" y="0"/>
            <a:ext cx="3037840" cy="466434"/>
          </a:xfrm>
          <a:prstGeom prst="rect">
            <a:avLst/>
          </a:prstGeom>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ltLang="en-US" dirty="0"/>
          </a:p>
        </p:txBody>
      </p:sp>
      <p:sp>
        <p:nvSpPr>
          <p:cNvPr id="3" name="Date Placeholder 2">
            <a:extLst>
              <a:ext uri="{FF2B5EF4-FFF2-40B4-BE49-F238E27FC236}">
                <a16:creationId xmlns:a16="http://schemas.microsoft.com/office/drawing/2014/main" id="{F7AE0B75-0098-DE5E-8AB1-600B2B2A82C4}"/>
              </a:ext>
            </a:extLst>
          </p:cNvPr>
          <p:cNvSpPr>
            <a:spLocks noGrp="1"/>
          </p:cNvSpPr>
          <p:nvPr>
            <p:ph type="dt" idx="1"/>
          </p:nvPr>
        </p:nvSpPr>
        <p:spPr>
          <a:xfrm>
            <a:off x="3970938" y="0"/>
            <a:ext cx="3037840" cy="466434"/>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smtClean="0"/>
            </a:lvl1pPr>
          </a:lstStyle>
          <a:p>
            <a:pPr>
              <a:defRPr/>
            </a:pPr>
            <a:fld id="{4A089821-9BC2-4AEE-8874-CE34CC7BD022}" type="datetimeFigureOut">
              <a:rPr lang="en-US" altLang="en-US"/>
              <a:pPr>
                <a:defRPr/>
              </a:pPr>
              <a:t>11/19/2024</a:t>
            </a:fld>
            <a:endParaRPr lang="en-US" altLang="en-US" dirty="0"/>
          </a:p>
        </p:txBody>
      </p:sp>
      <p:sp>
        <p:nvSpPr>
          <p:cNvPr id="4" name="Slide Image Placeholder 3">
            <a:extLst>
              <a:ext uri="{FF2B5EF4-FFF2-40B4-BE49-F238E27FC236}">
                <a16:creationId xmlns:a16="http://schemas.microsoft.com/office/drawing/2014/main" id="{974397FC-6620-7A99-A059-D8891B6EFA56}"/>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B84C65F5-9BF6-BD62-B088-DF7F16A0845D}"/>
              </a:ext>
            </a:extLst>
          </p:cNvPr>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9B01CDB-A24B-7764-A3D5-A52E900E50EA}"/>
              </a:ext>
            </a:extLst>
          </p:cNvPr>
          <p:cNvSpPr>
            <a:spLocks noGrp="1"/>
          </p:cNvSpPr>
          <p:nvPr>
            <p:ph type="ftr" sz="quarter" idx="4"/>
          </p:nvPr>
        </p:nvSpPr>
        <p:spPr>
          <a:xfrm>
            <a:off x="0" y="8829967"/>
            <a:ext cx="3037840" cy="466433"/>
          </a:xfrm>
          <a:prstGeom prst="rect">
            <a:avLst/>
          </a:prstGeom>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ltLang="en-US" dirty="0"/>
          </a:p>
        </p:txBody>
      </p:sp>
      <p:sp>
        <p:nvSpPr>
          <p:cNvPr id="7" name="Slide Number Placeholder 6">
            <a:extLst>
              <a:ext uri="{FF2B5EF4-FFF2-40B4-BE49-F238E27FC236}">
                <a16:creationId xmlns:a16="http://schemas.microsoft.com/office/drawing/2014/main" id="{5BD410BE-42BD-400B-B481-B0450E17C346}"/>
              </a:ext>
            </a:extLst>
          </p:cNvPr>
          <p:cNvSpPr>
            <a:spLocks noGrp="1"/>
          </p:cNvSpPr>
          <p:nvPr>
            <p:ph type="sldNum" sz="quarter" idx="5"/>
          </p:nvPr>
        </p:nvSpPr>
        <p:spPr>
          <a:xfrm>
            <a:off x="3970938" y="8829967"/>
            <a:ext cx="3037840" cy="466433"/>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vl1pPr>
          </a:lstStyle>
          <a:p>
            <a:pPr>
              <a:defRPr/>
            </a:pPr>
            <a:fld id="{29264FD6-0918-4450-9496-0F15D03CB46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FABF9502-83DA-D344-DB10-06BCF96B66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21470DDB-F70B-5927-77D4-D02267F309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altLang="en-US" sz="1200" dirty="0"/>
              <a:t>New slide</a:t>
            </a:r>
          </a:p>
          <a:p>
            <a:pPr eaLnBrk="1" hangingPunct="1">
              <a:defRPr/>
            </a:pPr>
            <a:endParaRPr lang="en-US" altLang="en-US" sz="1200" dirty="0"/>
          </a:p>
          <a:p>
            <a:pPr eaLnBrk="1" hangingPunct="1">
              <a:defRPr/>
            </a:pPr>
            <a:r>
              <a:rPr lang="en-US" altLang="en-US" sz="1200" dirty="0"/>
              <a:t>Good morning. I am glad to be here today with you. My name is Alice Schmitges, Chief of the Bureau of Exceptional Education and Student Services (BEESS) within the Florida Department of Education (FDOE).</a:t>
            </a:r>
            <a:endParaRPr lang="en-US" sz="1200" dirty="0"/>
          </a:p>
          <a:p>
            <a:pPr marL="0" indent="0">
              <a:buFont typeface="Arial"/>
              <a:buNone/>
              <a:defRPr/>
            </a:pPr>
            <a:endParaRPr lang="en-US" altLang="en-US" sz="1200" dirty="0"/>
          </a:p>
          <a:p>
            <a:pPr>
              <a:defRPr/>
            </a:pPr>
            <a:r>
              <a:rPr lang="en-US" altLang="en-US" sz="1200" dirty="0"/>
              <a:t>Before we start, thank you for your dedication and commitment to serving our students with disabilities across Florida. Today, I will be providing updates and information. </a:t>
            </a:r>
            <a:endParaRPr lang="en-US" sz="1200" dirty="0">
              <a:cs typeface="Calibri" panose="020F0502020204030204"/>
            </a:endParaRPr>
          </a:p>
          <a:p>
            <a:pPr eaLnBrk="1" hangingPunct="1"/>
            <a:endParaRPr lang="en-US" alt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effectLst/>
                <a:latin typeface="Calibri" panose="020F0502020204030204" pitchFamily="34" charset="0"/>
                <a:ea typeface="Aptos" panose="020B0004020202020204" pitchFamily="34" charset="0"/>
                <a:cs typeface="Aptos" panose="020B0004020202020204" pitchFamily="34" charset="0"/>
              </a:rPr>
              <a:t>This session will share how schools can maintain exceptional student education (ESE) compliance with their practices, policies and procedures, and will address emerging concerns resulting from state complaint data and due process ordered actions in ESE.</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eaLnBrk="1" hangingPunct="1"/>
            <a:endParaRPr lang="en-US" altLang="en-US" dirty="0"/>
          </a:p>
        </p:txBody>
      </p:sp>
      <p:sp>
        <p:nvSpPr>
          <p:cNvPr id="17412" name="Slide Number Placeholder 3">
            <a:extLst>
              <a:ext uri="{FF2B5EF4-FFF2-40B4-BE49-F238E27FC236}">
                <a16:creationId xmlns:a16="http://schemas.microsoft.com/office/drawing/2014/main" id="{3D649C43-5CCC-364F-C527-1FC74E43B4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12760DF-3EE3-471D-B120-FFDFF1F90289}" type="slidenum">
              <a:rPr lang="en-US" altLang="en-US"/>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Survey 2, 2023-24</a:t>
            </a:r>
          </a:p>
          <a:p>
            <a:endParaRPr lang="en-US" dirty="0"/>
          </a:p>
          <a:p>
            <a:r>
              <a:rPr lang="en-US" altLang="en-US" sz="1200" dirty="0"/>
              <a:t>The total number of students reported with a primary exceptionality during the 2023-24 Survey 2 reporting period was 441,351. The graph represents the disaggregation by areas of eligibility: ASD, SLD, OHI, InD, DD, SI, LI, EBD and other. We define the “other” designation on the following slide.</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A7EBFACC-273E-45F6-A90F-F5C9CE539586}" type="slidenum">
              <a:rPr lang="en-US" altLang="en-US" smtClean="0"/>
              <a:pPr>
                <a:defRPr/>
              </a:pPr>
              <a:t>10</a:t>
            </a:fld>
            <a:endParaRPr lang="en-US" altLang="en-US" dirty="0"/>
          </a:p>
        </p:txBody>
      </p:sp>
    </p:spTree>
    <p:extLst>
      <p:ext uri="{BB962C8B-B14F-4D97-AF65-F5344CB8AC3E}">
        <p14:creationId xmlns:p14="http://schemas.microsoft.com/office/powerpoint/2010/main" val="1078148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C95C3538-E892-1874-0214-D3C23B1044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D8946145-9FFE-4D34-7403-D2F4345BFB51}"/>
              </a:ext>
            </a:extLst>
          </p:cNvPr>
          <p:cNvSpPr>
            <a:spLocks noGrp="1" noChangeArrowheads="1"/>
          </p:cNvSpPr>
          <p:nvPr>
            <p:ph type="body" idx="1"/>
          </p:nvPr>
        </p:nvSpPr>
        <p:spPr bwMode="auto">
          <a:xfrm>
            <a:off x="701675" y="4473575"/>
            <a:ext cx="5607050" cy="159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t>Out of the total number of students reported with a primary exceptionality during the 2023-24 Survey 2 reporting period, 9,824 were reported with a primary exceptionality of one of the following: H/H, DSI, TBI, EC, OI, DHH or VI. The graph represents the disaggregation of the “other” category by those eligibility areas. </a:t>
            </a:r>
          </a:p>
          <a:p>
            <a:endParaRPr lang="en-US" altLang="en-US" dirty="0"/>
          </a:p>
        </p:txBody>
      </p:sp>
      <p:sp>
        <p:nvSpPr>
          <p:cNvPr id="90116" name="Slide Number Placeholder 3">
            <a:extLst>
              <a:ext uri="{FF2B5EF4-FFF2-40B4-BE49-F238E27FC236}">
                <a16:creationId xmlns:a16="http://schemas.microsoft.com/office/drawing/2014/main" id="{9F503B14-A362-24C0-BE25-D4967E5D88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96EEDBE-9BBA-474A-B5D2-5904B8A91D1C}" type="slidenum">
              <a:rPr lang="en-US" altLang="en-US" smtClean="0">
                <a:solidFill>
                  <a:srgbClr val="000000"/>
                </a:solidFill>
              </a:rPr>
              <a:pPr eaLnBrk="1" hangingPunct="1"/>
              <a:t>11</a:t>
            </a:fld>
            <a:endParaRPr lang="en-US" altLang="en-US" dirty="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responsibility is to help parents, students and the charter school community better understand supports and programming for SWD under federal disability-related laws. </a:t>
            </a:r>
          </a:p>
        </p:txBody>
      </p:sp>
      <p:sp>
        <p:nvSpPr>
          <p:cNvPr id="4" name="Slide Number Placeholder 3"/>
          <p:cNvSpPr>
            <a:spLocks noGrp="1"/>
          </p:cNvSpPr>
          <p:nvPr>
            <p:ph type="sldNum" sz="quarter" idx="5"/>
          </p:nvPr>
        </p:nvSpPr>
        <p:spPr/>
        <p:txBody>
          <a:bodyPr/>
          <a:lstStyle/>
          <a:p>
            <a:pPr>
              <a:defRPr/>
            </a:pPr>
            <a:fld id="{29264FD6-0918-4450-9496-0F15D03CB467}" type="slidenum">
              <a:rPr lang="en-US" altLang="en-US" smtClean="0"/>
              <a:pPr>
                <a:defRPr/>
              </a:pPr>
              <a:t>12</a:t>
            </a:fld>
            <a:endParaRPr lang="en-US" altLang="en-US" dirty="0"/>
          </a:p>
        </p:txBody>
      </p:sp>
    </p:spTree>
    <p:extLst>
      <p:ext uri="{BB962C8B-B14F-4D97-AF65-F5344CB8AC3E}">
        <p14:creationId xmlns:p14="http://schemas.microsoft.com/office/powerpoint/2010/main" val="2054794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pPr>
              <a:defRPr/>
            </a:pPr>
            <a:fld id="{29264FD6-0918-4450-9496-0F15D03CB467}" type="slidenum">
              <a:rPr lang="en-US" altLang="en-US" smtClean="0"/>
              <a:pPr>
                <a:defRPr/>
              </a:pPr>
              <a:t>13</a:t>
            </a:fld>
            <a:endParaRPr lang="en-US" altLang="en-US" dirty="0"/>
          </a:p>
        </p:txBody>
      </p:sp>
    </p:spTree>
    <p:extLst>
      <p:ext uri="{BB962C8B-B14F-4D97-AF65-F5344CB8AC3E}">
        <p14:creationId xmlns:p14="http://schemas.microsoft.com/office/powerpoint/2010/main" val="566475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pPr>
              <a:defRPr/>
            </a:pPr>
            <a:fld id="{29264FD6-0918-4450-9496-0F15D03CB467}" type="slidenum">
              <a:rPr lang="en-US" altLang="en-US" smtClean="0"/>
              <a:pPr>
                <a:defRPr/>
              </a:pPr>
              <a:t>14</a:t>
            </a:fld>
            <a:endParaRPr lang="en-US" altLang="en-US" dirty="0"/>
          </a:p>
        </p:txBody>
      </p:sp>
    </p:spTree>
    <p:extLst>
      <p:ext uri="{BB962C8B-B14F-4D97-AF65-F5344CB8AC3E}">
        <p14:creationId xmlns:p14="http://schemas.microsoft.com/office/powerpoint/2010/main" val="2516242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says that each child who has a disability and needs special education and related services will receive a FAPE.</a:t>
            </a:r>
          </a:p>
        </p:txBody>
      </p:sp>
      <p:sp>
        <p:nvSpPr>
          <p:cNvPr id="4" name="Slide Number Placeholder 3"/>
          <p:cNvSpPr>
            <a:spLocks noGrp="1"/>
          </p:cNvSpPr>
          <p:nvPr>
            <p:ph type="sldNum" sz="quarter" idx="5"/>
          </p:nvPr>
        </p:nvSpPr>
        <p:spPr/>
        <p:txBody>
          <a:bodyPr/>
          <a:lstStyle/>
          <a:p>
            <a:pPr>
              <a:defRPr/>
            </a:pPr>
            <a:fld id="{29264FD6-0918-4450-9496-0F15D03CB467}" type="slidenum">
              <a:rPr lang="en-US" altLang="en-US" smtClean="0"/>
              <a:pPr>
                <a:defRPr/>
              </a:pPr>
              <a:t>15</a:t>
            </a:fld>
            <a:endParaRPr lang="en-US" altLang="en-US" dirty="0"/>
          </a:p>
        </p:txBody>
      </p:sp>
    </p:spTree>
    <p:extLst>
      <p:ext uri="{BB962C8B-B14F-4D97-AF65-F5344CB8AC3E}">
        <p14:creationId xmlns:p14="http://schemas.microsoft.com/office/powerpoint/2010/main" val="3802631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IDEA, FAPE includes special education and related services provided at public expense, meeting state educational agency standards and IEP requirements. Each child with a disability is entitled to FAPE in the LRE.</a:t>
            </a:r>
          </a:p>
        </p:txBody>
      </p:sp>
      <p:sp>
        <p:nvSpPr>
          <p:cNvPr id="4" name="Slide Number Placeholder 3"/>
          <p:cNvSpPr>
            <a:spLocks noGrp="1"/>
          </p:cNvSpPr>
          <p:nvPr>
            <p:ph type="sldNum" sz="quarter" idx="5"/>
          </p:nvPr>
        </p:nvSpPr>
        <p:spPr/>
        <p:txBody>
          <a:bodyPr/>
          <a:lstStyle/>
          <a:p>
            <a:pPr>
              <a:defRPr/>
            </a:pPr>
            <a:fld id="{29264FD6-0918-4450-9496-0F15D03CB467}" type="slidenum">
              <a:rPr lang="en-US" altLang="en-US" smtClean="0"/>
              <a:pPr>
                <a:defRPr/>
              </a:pPr>
              <a:t>16</a:t>
            </a:fld>
            <a:endParaRPr lang="en-US" altLang="en-US" dirty="0"/>
          </a:p>
        </p:txBody>
      </p:sp>
    </p:spTree>
    <p:extLst>
      <p:ext uri="{BB962C8B-B14F-4D97-AF65-F5344CB8AC3E}">
        <p14:creationId xmlns:p14="http://schemas.microsoft.com/office/powerpoint/2010/main" val="1052681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mn-lt"/>
              </a:rPr>
              <a:t>[Read slide]</a:t>
            </a:r>
          </a:p>
          <a:p>
            <a:endParaRPr lang="en-US" b="0" i="0" dirty="0">
              <a:solidFill>
                <a:srgbClr val="222222"/>
              </a:solidFill>
              <a:effectLst/>
              <a:latin typeface="+mj-lt"/>
            </a:endParaRPr>
          </a:p>
          <a:p>
            <a:endParaRPr lang="en-US" b="0" i="0" dirty="0">
              <a:solidFill>
                <a:srgbClr val="222222"/>
              </a:solidFill>
              <a:effectLst/>
              <a:latin typeface="Lora" pitchFamily="2" charset="0"/>
            </a:endParaRPr>
          </a:p>
          <a:p>
            <a:pPr algn="l">
              <a:buFont typeface="Arial" panose="020B0604020202020204" pitchFamily="34" charset="0"/>
              <a:buChar char="•"/>
            </a:pPr>
            <a:endParaRPr lang="en-US" b="0" i="0" dirty="0">
              <a:solidFill>
                <a:srgbClr val="222222"/>
              </a:solidFill>
              <a:effectLst/>
              <a:latin typeface="Lora" pitchFamily="2" charset="0"/>
            </a:endParaRPr>
          </a:p>
        </p:txBody>
      </p:sp>
      <p:sp>
        <p:nvSpPr>
          <p:cNvPr id="4" name="Slide Number Placeholder 3"/>
          <p:cNvSpPr>
            <a:spLocks noGrp="1"/>
          </p:cNvSpPr>
          <p:nvPr>
            <p:ph type="sldNum" sz="quarter" idx="5"/>
          </p:nvPr>
        </p:nvSpPr>
        <p:spPr/>
        <p:txBody>
          <a:bodyPr/>
          <a:lstStyle/>
          <a:p>
            <a:pPr>
              <a:defRPr/>
            </a:pPr>
            <a:fld id="{29264FD6-0918-4450-9496-0F15D03CB467}" type="slidenum">
              <a:rPr lang="en-US" altLang="en-US" smtClean="0"/>
              <a:pPr>
                <a:defRPr/>
              </a:pPr>
              <a:t>17</a:t>
            </a:fld>
            <a:endParaRPr lang="en-US" altLang="en-US" dirty="0"/>
          </a:p>
        </p:txBody>
      </p:sp>
    </p:spTree>
    <p:extLst>
      <p:ext uri="{BB962C8B-B14F-4D97-AF65-F5344CB8AC3E}">
        <p14:creationId xmlns:p14="http://schemas.microsoft.com/office/powerpoint/2010/main" val="2122799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give examples of some potential findings and corrective actions.</a:t>
            </a:r>
          </a:p>
        </p:txBody>
      </p:sp>
      <p:sp>
        <p:nvSpPr>
          <p:cNvPr id="4" name="Slide Number Placeholder 3"/>
          <p:cNvSpPr>
            <a:spLocks noGrp="1"/>
          </p:cNvSpPr>
          <p:nvPr>
            <p:ph type="sldNum" sz="quarter" idx="5"/>
          </p:nvPr>
        </p:nvSpPr>
        <p:spPr/>
        <p:txBody>
          <a:bodyPr/>
          <a:lstStyle/>
          <a:p>
            <a:pPr>
              <a:defRPr/>
            </a:pPr>
            <a:fld id="{29264FD6-0918-4450-9496-0F15D03CB467}" type="slidenum">
              <a:rPr lang="en-US" altLang="en-US" smtClean="0"/>
              <a:pPr>
                <a:defRPr/>
              </a:pPr>
              <a:t>18</a:t>
            </a:fld>
            <a:endParaRPr lang="en-US" altLang="en-US" dirty="0"/>
          </a:p>
        </p:txBody>
      </p:sp>
    </p:spTree>
    <p:extLst>
      <p:ext uri="{BB962C8B-B14F-4D97-AF65-F5344CB8AC3E}">
        <p14:creationId xmlns:p14="http://schemas.microsoft.com/office/powerpoint/2010/main" val="3001306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Here are some examples of potential findings and issues.</a:t>
            </a:r>
          </a:p>
          <a:p>
            <a:r>
              <a:rPr lang="en-US" dirty="0"/>
              <a:t>[Read slide]</a:t>
            </a:r>
          </a:p>
        </p:txBody>
      </p:sp>
      <p:sp>
        <p:nvSpPr>
          <p:cNvPr id="4" name="Slide Number Placeholder 3"/>
          <p:cNvSpPr>
            <a:spLocks noGrp="1"/>
          </p:cNvSpPr>
          <p:nvPr>
            <p:ph type="sldNum" sz="quarter" idx="5"/>
          </p:nvPr>
        </p:nvSpPr>
        <p:spPr/>
        <p:txBody>
          <a:bodyPr/>
          <a:lstStyle/>
          <a:p>
            <a:pPr>
              <a:defRPr/>
            </a:pPr>
            <a:fld id="{29264FD6-0918-4450-9496-0F15D03CB467}" type="slidenum">
              <a:rPr lang="en-US" altLang="en-US" smtClean="0"/>
              <a:pPr>
                <a:defRPr/>
              </a:pPr>
              <a:t>19</a:t>
            </a:fld>
            <a:endParaRPr lang="en-US" altLang="en-US" dirty="0"/>
          </a:p>
        </p:txBody>
      </p:sp>
    </p:spTree>
    <p:extLst>
      <p:ext uri="{BB962C8B-B14F-4D97-AF65-F5344CB8AC3E}">
        <p14:creationId xmlns:p14="http://schemas.microsoft.com/office/powerpoint/2010/main" val="4058395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F2733329-B0B3-DBA9-7411-EA23E8A61C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66C3BB3E-5952-4909-653C-264164D889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Today, our agenda will cover the following topics: [read slide]</a:t>
            </a:r>
          </a:p>
          <a:p>
            <a:pPr eaLnBrk="1" hangingPunct="1"/>
            <a:endParaRPr lang="en-US" altLang="en-US" dirty="0"/>
          </a:p>
        </p:txBody>
      </p:sp>
      <p:sp>
        <p:nvSpPr>
          <p:cNvPr id="31748" name="Slide Number Placeholder 3">
            <a:extLst>
              <a:ext uri="{FF2B5EF4-FFF2-40B4-BE49-F238E27FC236}">
                <a16:creationId xmlns:a16="http://schemas.microsoft.com/office/drawing/2014/main" id="{F2075551-CE94-0E39-65A1-F8E9EA0FA7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0853482-E04C-4371-A460-B3FD0E7658AD}" type="slidenum">
              <a:rPr lang="en-US" altLang="en-US"/>
              <a:pPr/>
              <a:t>2</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a:p>
            <a:r>
              <a:rPr lang="en-US" dirty="0"/>
              <a:t>Related services could include speech, language, and orientation and mobility services.</a:t>
            </a:r>
          </a:p>
        </p:txBody>
      </p:sp>
      <p:sp>
        <p:nvSpPr>
          <p:cNvPr id="4" name="Slide Number Placeholder 3"/>
          <p:cNvSpPr>
            <a:spLocks noGrp="1"/>
          </p:cNvSpPr>
          <p:nvPr>
            <p:ph type="sldNum" sz="quarter" idx="5"/>
          </p:nvPr>
        </p:nvSpPr>
        <p:spPr/>
        <p:txBody>
          <a:bodyPr/>
          <a:lstStyle/>
          <a:p>
            <a:pPr>
              <a:defRPr/>
            </a:pPr>
            <a:fld id="{29264FD6-0918-4450-9496-0F15D03CB467}" type="slidenum">
              <a:rPr lang="en-US" altLang="en-US" smtClean="0"/>
              <a:pPr>
                <a:defRPr/>
              </a:pPr>
              <a:t>20</a:t>
            </a:fld>
            <a:endParaRPr lang="en-US" altLang="en-US" dirty="0"/>
          </a:p>
        </p:txBody>
      </p:sp>
    </p:spTree>
    <p:extLst>
      <p:ext uri="{BB962C8B-B14F-4D97-AF65-F5344CB8AC3E}">
        <p14:creationId xmlns:p14="http://schemas.microsoft.com/office/powerpoint/2010/main" val="1071900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next several slides provide a complete example of what a corrective action would look like when the district fails to meet FAPE. The corrections actions are made up of student-specific correction and training.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pPr>
              <a:defRPr/>
            </a:pPr>
            <a:fld id="{29264FD6-0918-4450-9496-0F15D03CB467}" type="slidenum">
              <a:rPr lang="en-US" altLang="en-US" smtClean="0"/>
              <a:pPr>
                <a:defRPr/>
              </a:pPr>
              <a:t>21</a:t>
            </a:fld>
            <a:endParaRPr lang="en-US" altLang="en-US" dirty="0"/>
          </a:p>
        </p:txBody>
      </p:sp>
    </p:spTree>
    <p:extLst>
      <p:ext uri="{BB962C8B-B14F-4D97-AF65-F5344CB8AC3E}">
        <p14:creationId xmlns:p14="http://schemas.microsoft.com/office/powerpoint/2010/main" val="4239864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pPr>
              <a:defRPr/>
            </a:pPr>
            <a:fld id="{29264FD6-0918-4450-9496-0F15D03CB467}" type="slidenum">
              <a:rPr lang="en-US" altLang="en-US" smtClean="0"/>
              <a:pPr>
                <a:defRPr/>
              </a:pPr>
              <a:t>22</a:t>
            </a:fld>
            <a:endParaRPr lang="en-US" altLang="en-US" dirty="0"/>
          </a:p>
        </p:txBody>
      </p:sp>
    </p:spTree>
    <p:extLst>
      <p:ext uri="{BB962C8B-B14F-4D97-AF65-F5344CB8AC3E}">
        <p14:creationId xmlns:p14="http://schemas.microsoft.com/office/powerpoint/2010/main" val="3880101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r>
              <a:rPr lang="en-US" dirty="0"/>
              <a:t>[1-B: To include all documentation used for determination.]</a:t>
            </a:r>
          </a:p>
          <a:p>
            <a:endParaRPr lang="en-US" dirty="0"/>
          </a:p>
          <a:p>
            <a:r>
              <a:rPr lang="en-US" dirty="0"/>
              <a:t>[1-C: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Which, based on the IEP team decision, may deviate from the approved plans, but must include the requirements within this section.]</a:t>
            </a:r>
            <a:endParaRPr lang="en-US" dirty="0"/>
          </a:p>
        </p:txBody>
      </p:sp>
      <p:sp>
        <p:nvSpPr>
          <p:cNvPr id="4" name="Slide Number Placeholder 3"/>
          <p:cNvSpPr>
            <a:spLocks noGrp="1"/>
          </p:cNvSpPr>
          <p:nvPr>
            <p:ph type="sldNum" sz="quarter" idx="5"/>
          </p:nvPr>
        </p:nvSpPr>
        <p:spPr/>
        <p:txBody>
          <a:bodyPr/>
          <a:lstStyle/>
          <a:p>
            <a:pPr>
              <a:defRPr/>
            </a:pPr>
            <a:fld id="{29264FD6-0918-4450-9496-0F15D03CB467}" type="slidenum">
              <a:rPr lang="en-US" altLang="en-US" smtClean="0"/>
              <a:pPr>
                <a:defRPr/>
              </a:pPr>
              <a:t>23</a:t>
            </a:fld>
            <a:endParaRPr lang="en-US" altLang="en-US" dirty="0"/>
          </a:p>
        </p:txBody>
      </p:sp>
    </p:spTree>
    <p:extLst>
      <p:ext uri="{BB962C8B-B14F-4D97-AF65-F5344CB8AC3E}">
        <p14:creationId xmlns:p14="http://schemas.microsoft.com/office/powerpoint/2010/main" val="1927005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r>
              <a:rPr lang="en-US" dirty="0">
                <a:latin typeface="+mn-lt"/>
              </a:rPr>
              <a:t>[1-D: Log </a:t>
            </a:r>
            <a:r>
              <a:rPr lang="en-US" sz="1200" b="0" i="0" dirty="0">
                <a:solidFill>
                  <a:srgbClr val="000000"/>
                </a:solidFill>
                <a:effectLst/>
                <a:latin typeface="+mn-lt"/>
              </a:rPr>
              <a:t>to be completed by service providers.]</a:t>
            </a:r>
            <a:endParaRPr lang="en-US" dirty="0">
              <a:latin typeface="+mn-lt"/>
            </a:endParaRPr>
          </a:p>
        </p:txBody>
      </p:sp>
      <p:sp>
        <p:nvSpPr>
          <p:cNvPr id="4" name="Slide Number Placeholder 3"/>
          <p:cNvSpPr>
            <a:spLocks noGrp="1"/>
          </p:cNvSpPr>
          <p:nvPr>
            <p:ph type="sldNum" sz="quarter" idx="5"/>
          </p:nvPr>
        </p:nvSpPr>
        <p:spPr/>
        <p:txBody>
          <a:bodyPr/>
          <a:lstStyle/>
          <a:p>
            <a:pPr>
              <a:defRPr/>
            </a:pPr>
            <a:fld id="{29264FD6-0918-4450-9496-0F15D03CB467}" type="slidenum">
              <a:rPr lang="en-US" altLang="en-US" smtClean="0"/>
              <a:pPr>
                <a:defRPr/>
              </a:pPr>
              <a:t>24</a:t>
            </a:fld>
            <a:endParaRPr lang="en-US" altLang="en-US" dirty="0"/>
          </a:p>
        </p:txBody>
      </p:sp>
    </p:spTree>
    <p:extLst>
      <p:ext uri="{BB962C8B-B14F-4D97-AF65-F5344CB8AC3E}">
        <p14:creationId xmlns:p14="http://schemas.microsoft.com/office/powerpoint/2010/main" val="1274015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[Read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LRP Publications is a company that partners with FDOE and, through that partnership, BEESS is able to offer districts no-cost webinars related to special education.</a:t>
            </a:r>
          </a:p>
        </p:txBody>
      </p:sp>
      <p:sp>
        <p:nvSpPr>
          <p:cNvPr id="4" name="Slide Number Placeholder 3"/>
          <p:cNvSpPr>
            <a:spLocks noGrp="1"/>
          </p:cNvSpPr>
          <p:nvPr>
            <p:ph type="sldNum" sz="quarter" idx="5"/>
          </p:nvPr>
        </p:nvSpPr>
        <p:spPr/>
        <p:txBody>
          <a:bodyPr/>
          <a:lstStyle/>
          <a:p>
            <a:pPr>
              <a:defRPr/>
            </a:pPr>
            <a:fld id="{29264FD6-0918-4450-9496-0F15D03CB467}" type="slidenum">
              <a:rPr lang="en-US" altLang="en-US" smtClean="0"/>
              <a:pPr>
                <a:defRPr/>
              </a:pPr>
              <a:t>25</a:t>
            </a:fld>
            <a:endParaRPr lang="en-US" altLang="en-US" dirty="0"/>
          </a:p>
        </p:txBody>
      </p:sp>
    </p:spTree>
    <p:extLst>
      <p:ext uri="{BB962C8B-B14F-4D97-AF65-F5344CB8AC3E}">
        <p14:creationId xmlns:p14="http://schemas.microsoft.com/office/powerpoint/2010/main" val="3372884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264FD6-0918-4450-9496-0F15D03CB467}" type="slidenum">
              <a:rPr lang="en-US" altLang="en-US" smtClean="0"/>
              <a:pPr>
                <a:defRPr/>
              </a:pPr>
              <a:t>26</a:t>
            </a:fld>
            <a:endParaRPr lang="en-US" altLang="en-US" dirty="0"/>
          </a:p>
        </p:txBody>
      </p:sp>
    </p:spTree>
    <p:extLst>
      <p:ext uri="{BB962C8B-B14F-4D97-AF65-F5344CB8AC3E}">
        <p14:creationId xmlns:p14="http://schemas.microsoft.com/office/powerpoint/2010/main" val="296427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pPr>
              <a:defRPr/>
            </a:pPr>
            <a:fld id="{29264FD6-0918-4450-9496-0F15D03CB467}" type="slidenum">
              <a:rPr lang="en-US" altLang="en-US" smtClean="0"/>
              <a:pPr>
                <a:defRPr/>
              </a:pPr>
              <a:t>27</a:t>
            </a:fld>
            <a:endParaRPr lang="en-US" altLang="en-US" dirty="0"/>
          </a:p>
        </p:txBody>
      </p:sp>
    </p:spTree>
    <p:extLst>
      <p:ext uri="{BB962C8B-B14F-4D97-AF65-F5344CB8AC3E}">
        <p14:creationId xmlns:p14="http://schemas.microsoft.com/office/powerpoint/2010/main" val="3661546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pPr>
              <a:defRPr/>
            </a:pPr>
            <a:fld id="{29264FD6-0918-4450-9496-0F15D03CB467}" type="slidenum">
              <a:rPr lang="en-US" altLang="en-US" smtClean="0"/>
              <a:pPr>
                <a:defRPr/>
              </a:pPr>
              <a:t>28</a:t>
            </a:fld>
            <a:endParaRPr lang="en-US" altLang="en-US" dirty="0"/>
          </a:p>
        </p:txBody>
      </p:sp>
    </p:spTree>
    <p:extLst>
      <p:ext uri="{BB962C8B-B14F-4D97-AF65-F5344CB8AC3E}">
        <p14:creationId xmlns:p14="http://schemas.microsoft.com/office/powerpoint/2010/main" val="2818149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view your local school district’s P&amp;P, you can go to the BEESS webpage as shown on the slide.</a:t>
            </a:r>
          </a:p>
        </p:txBody>
      </p:sp>
      <p:sp>
        <p:nvSpPr>
          <p:cNvPr id="4" name="Slide Number Placeholder 3"/>
          <p:cNvSpPr>
            <a:spLocks noGrp="1"/>
          </p:cNvSpPr>
          <p:nvPr>
            <p:ph type="sldNum" sz="quarter" idx="5"/>
          </p:nvPr>
        </p:nvSpPr>
        <p:spPr/>
        <p:txBody>
          <a:bodyPr/>
          <a:lstStyle/>
          <a:p>
            <a:pPr>
              <a:defRPr/>
            </a:pPr>
            <a:fld id="{29264FD6-0918-4450-9496-0F15D03CB467}" type="slidenum">
              <a:rPr lang="en-US" altLang="en-US" smtClean="0"/>
              <a:pPr>
                <a:defRPr/>
              </a:pPr>
              <a:t>29</a:t>
            </a:fld>
            <a:endParaRPr lang="en-US" altLang="en-US" dirty="0"/>
          </a:p>
        </p:txBody>
      </p:sp>
    </p:spTree>
    <p:extLst>
      <p:ext uri="{BB962C8B-B14F-4D97-AF65-F5344CB8AC3E}">
        <p14:creationId xmlns:p14="http://schemas.microsoft.com/office/powerpoint/2010/main" val="1139638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59B32092-8224-EF6C-2D83-155C5EDA2A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54BD325A-45F6-5943-648E-B6CEBCAC90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I will begin with an overview of FDOE’s mission, vision and goals.</a:t>
            </a:r>
          </a:p>
        </p:txBody>
      </p:sp>
      <p:sp>
        <p:nvSpPr>
          <p:cNvPr id="19460" name="Slide Number Placeholder 3">
            <a:extLst>
              <a:ext uri="{FF2B5EF4-FFF2-40B4-BE49-F238E27FC236}">
                <a16:creationId xmlns:a16="http://schemas.microsoft.com/office/drawing/2014/main" id="{64F70434-5ABF-5701-CF28-7F96154650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B561DA9-ED8D-49FD-AFB7-2346787ED89A}" type="slidenum">
              <a:rPr lang="en-US" altLang="en-US"/>
              <a:pPr/>
              <a:t>3</a:t>
            </a:fld>
            <a:endParaRPr lang="en-US" altLang="en-US" dirty="0"/>
          </a:p>
        </p:txBody>
      </p:sp>
    </p:spTree>
    <p:extLst>
      <p:ext uri="{BB962C8B-B14F-4D97-AF65-F5344CB8AC3E}">
        <p14:creationId xmlns:p14="http://schemas.microsoft.com/office/powerpoint/2010/main" val="4671232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Because no family’s income level or zip code or a child’s level of academic achievement should dictate education opportunity.</a:t>
            </a:r>
          </a:p>
        </p:txBody>
      </p:sp>
      <p:sp>
        <p:nvSpPr>
          <p:cNvPr id="4" name="Slide Number Placeholder 3"/>
          <p:cNvSpPr>
            <a:spLocks noGrp="1"/>
          </p:cNvSpPr>
          <p:nvPr>
            <p:ph type="sldNum" sz="quarter" idx="5"/>
          </p:nvPr>
        </p:nvSpPr>
        <p:spPr/>
        <p:txBody>
          <a:bodyPr/>
          <a:lstStyle/>
          <a:p>
            <a:pPr>
              <a:defRPr/>
            </a:pPr>
            <a:fld id="{29264FD6-0918-4450-9496-0F15D03CB467}" type="slidenum">
              <a:rPr lang="en-US" altLang="en-US" smtClean="0"/>
              <a:pPr>
                <a:defRPr/>
              </a:pPr>
              <a:t>30</a:t>
            </a:fld>
            <a:endParaRPr lang="en-US" altLang="en-US" dirty="0"/>
          </a:p>
        </p:txBody>
      </p:sp>
    </p:spTree>
    <p:extLst>
      <p:ext uri="{BB962C8B-B14F-4D97-AF65-F5344CB8AC3E}">
        <p14:creationId xmlns:p14="http://schemas.microsoft.com/office/powerpoint/2010/main" val="16237372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Gotham"/>
              </a:rPr>
              <a:t>The Parent Power! Index measures the extent to which each state:</a:t>
            </a:r>
          </a:p>
          <a:p>
            <a:pPr algn="l">
              <a:buFont typeface="Arial" panose="020B0604020202020204" pitchFamily="34" charset="0"/>
              <a:buChar char="•"/>
            </a:pPr>
            <a:r>
              <a:rPr lang="en-US" b="0" i="0" dirty="0">
                <a:solidFill>
                  <a:srgbClr val="000000"/>
                </a:solidFill>
                <a:effectLst/>
                <a:latin typeface="Gotham"/>
              </a:rPr>
              <a:t> has policies in place that put students ahead of systems;</a:t>
            </a:r>
          </a:p>
          <a:p>
            <a:pPr algn="l">
              <a:buFont typeface="Arial" panose="020B0604020202020204" pitchFamily="34" charset="0"/>
              <a:buChar char="•"/>
            </a:pPr>
            <a:r>
              <a:rPr lang="en-US" b="0" i="0" dirty="0">
                <a:solidFill>
                  <a:srgbClr val="000000"/>
                </a:solidFill>
                <a:effectLst/>
                <a:latin typeface="Gotham"/>
              </a:rPr>
              <a:t> values the needs and choices of every family;</a:t>
            </a:r>
          </a:p>
          <a:p>
            <a:pPr algn="l">
              <a:buFont typeface="Arial" panose="020B0604020202020204" pitchFamily="34" charset="0"/>
              <a:buChar char="•"/>
            </a:pPr>
            <a:r>
              <a:rPr lang="en-US" b="0" i="0" dirty="0">
                <a:solidFill>
                  <a:srgbClr val="000000"/>
                </a:solidFill>
                <a:effectLst/>
                <a:latin typeface="Gotham"/>
              </a:rPr>
              <a:t> provides vital accessible information, and</a:t>
            </a:r>
          </a:p>
          <a:p>
            <a:pPr algn="l">
              <a:buFont typeface="Arial" panose="020B0604020202020204" pitchFamily="34" charset="0"/>
              <a:buChar char="•"/>
            </a:pPr>
            <a:r>
              <a:rPr lang="en-US" b="0" i="0" dirty="0">
                <a:solidFill>
                  <a:srgbClr val="000000"/>
                </a:solidFill>
                <a:effectLst/>
                <a:latin typeface="Gotham"/>
              </a:rPr>
              <a:t> by doing so, affords parents the power to exercise fundamental decisions</a:t>
            </a:r>
          </a:p>
          <a:p>
            <a:pPr algn="l">
              <a:buFont typeface="Arial" panose="020B0604020202020204" pitchFamily="34" charset="0"/>
              <a:buNone/>
            </a:pPr>
            <a:r>
              <a:rPr lang="en-US" b="0" i="0">
                <a:solidFill>
                  <a:srgbClr val="000000"/>
                </a:solidFill>
                <a:effectLst/>
                <a:latin typeface="Gotham"/>
              </a:rPr>
              <a:t>   regarding </a:t>
            </a:r>
            <a:r>
              <a:rPr lang="en-US" b="0" i="0" dirty="0">
                <a:solidFill>
                  <a:srgbClr val="000000"/>
                </a:solidFill>
                <a:effectLst/>
                <a:latin typeface="Gotham"/>
              </a:rPr>
              <a:t>how their kids are educated.</a:t>
            </a:r>
          </a:p>
          <a:p>
            <a:endParaRPr lang="en-US" dirty="0"/>
          </a:p>
        </p:txBody>
      </p:sp>
      <p:sp>
        <p:nvSpPr>
          <p:cNvPr id="4" name="Slide Number Placeholder 3"/>
          <p:cNvSpPr>
            <a:spLocks noGrp="1"/>
          </p:cNvSpPr>
          <p:nvPr>
            <p:ph type="sldNum" sz="quarter" idx="5"/>
          </p:nvPr>
        </p:nvSpPr>
        <p:spPr/>
        <p:txBody>
          <a:bodyPr/>
          <a:lstStyle/>
          <a:p>
            <a:pPr>
              <a:defRPr/>
            </a:pPr>
            <a:fld id="{29264FD6-0918-4450-9496-0F15D03CB467}" type="slidenum">
              <a:rPr lang="en-US" altLang="en-US" smtClean="0"/>
              <a:pPr>
                <a:defRPr/>
              </a:pPr>
              <a:t>31</a:t>
            </a:fld>
            <a:endParaRPr lang="en-US" altLang="en-US" dirty="0"/>
          </a:p>
        </p:txBody>
      </p:sp>
    </p:spTree>
    <p:extLst>
      <p:ext uri="{BB962C8B-B14F-4D97-AF65-F5344CB8AC3E}">
        <p14:creationId xmlns:p14="http://schemas.microsoft.com/office/powerpoint/2010/main" val="1095749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7B2C09D2-0BA1-A882-3C8C-94DEB4FCD3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3F8A582B-637E-A8AB-FFFC-BEC3123332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Finally, on the next slide you will find the contact information for BEESS.</a:t>
            </a:r>
          </a:p>
        </p:txBody>
      </p:sp>
      <p:sp>
        <p:nvSpPr>
          <p:cNvPr id="80900" name="Slide Number Placeholder 3">
            <a:extLst>
              <a:ext uri="{FF2B5EF4-FFF2-40B4-BE49-F238E27FC236}">
                <a16:creationId xmlns:a16="http://schemas.microsoft.com/office/drawing/2014/main" id="{B06DED9E-1F22-0BDC-2F1F-F3DDA68AC6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8D377B9-D1D4-4D37-B23C-34F8D3169D90}" type="slidenum">
              <a:rPr lang="en-US" altLang="en-US"/>
              <a:pPr/>
              <a:t>32</a:t>
            </a:fld>
            <a:endParaRPr lang="en-US" altLang="en-US" dirty="0"/>
          </a:p>
        </p:txBody>
      </p:sp>
    </p:spTree>
    <p:extLst>
      <p:ext uri="{BB962C8B-B14F-4D97-AF65-F5344CB8AC3E}">
        <p14:creationId xmlns:p14="http://schemas.microsoft.com/office/powerpoint/2010/main" val="36220701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AB12A95B-432C-B115-1ED9-DE6536DBB9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9C281112-7833-E406-9A27-02E729F29A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Please do not hesitate to reach out to us with questions or suggestions.</a:t>
            </a:r>
          </a:p>
        </p:txBody>
      </p:sp>
      <p:sp>
        <p:nvSpPr>
          <p:cNvPr id="82948" name="Slide Number Placeholder 3">
            <a:extLst>
              <a:ext uri="{FF2B5EF4-FFF2-40B4-BE49-F238E27FC236}">
                <a16:creationId xmlns:a16="http://schemas.microsoft.com/office/drawing/2014/main" id="{EF4138D1-B63E-6310-0C66-FA7ADAEEC3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85B92B8-C0AB-41F4-AF8D-B4396908831B}" type="slidenum">
              <a:rPr lang="en-US" altLang="en-US" smtClean="0"/>
              <a:pPr/>
              <a:t>33</a:t>
            </a:fld>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65910663-2C2B-AD92-C4AE-78862AEAF1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65958D0E-BF36-8BF3-5EAE-7EC1EA84B3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Thank you for allowing me to speak with you today. </a:t>
            </a:r>
          </a:p>
        </p:txBody>
      </p:sp>
      <p:sp>
        <p:nvSpPr>
          <p:cNvPr id="84996" name="Slide Number Placeholder 3">
            <a:extLst>
              <a:ext uri="{FF2B5EF4-FFF2-40B4-BE49-F238E27FC236}">
                <a16:creationId xmlns:a16="http://schemas.microsoft.com/office/drawing/2014/main" id="{9DDDC95C-BBCB-31D1-4889-C2F5F03EEA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FFE46DB-1478-4E58-88B7-053E2AA8BE21}" type="slidenum">
              <a:rPr lang="en-US" altLang="en-US"/>
              <a:pPr/>
              <a:t>34</a:t>
            </a:fld>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264FD6-0918-4450-9496-0F15D03CB467}" type="slidenum">
              <a:rPr lang="en-US" altLang="en-US" smtClean="0"/>
              <a:pPr>
                <a:defRPr/>
              </a:pPr>
              <a:t>35</a:t>
            </a:fld>
            <a:endParaRPr lang="en-US" altLang="en-US" dirty="0"/>
          </a:p>
        </p:txBody>
      </p:sp>
    </p:spTree>
    <p:extLst>
      <p:ext uri="{BB962C8B-B14F-4D97-AF65-F5344CB8AC3E}">
        <p14:creationId xmlns:p14="http://schemas.microsoft.com/office/powerpoint/2010/main" val="3134180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04EBA3A2-DA5F-78E0-853D-58D03B2FA5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C7B3698A-347C-C51C-890F-F8D77B1CCE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It’s appropriate to begin with the underlying thought that SWD are </a:t>
            </a:r>
            <a:r>
              <a:rPr lang="en-US" altLang="en-US" b="1" dirty="0"/>
              <a:t>students first</a:t>
            </a:r>
            <a:r>
              <a:rPr lang="en-US" altLang="en-US" b="0" dirty="0"/>
              <a:t>.</a:t>
            </a:r>
          </a:p>
          <a:p>
            <a:pPr eaLnBrk="1" hangingPunct="1"/>
            <a:r>
              <a:rPr lang="en-US" altLang="en-US" dirty="0"/>
              <a:t>It is our aim to increase the proficiency </a:t>
            </a:r>
            <a:r>
              <a:rPr lang="en-US" altLang="en-US" b="1" dirty="0"/>
              <a:t>of all students </a:t>
            </a:r>
            <a:r>
              <a:rPr lang="en-US" altLang="en-US" dirty="0"/>
              <a:t>(through one seamless system), including SWD.</a:t>
            </a:r>
          </a:p>
          <a:p>
            <a:pPr eaLnBrk="1" hangingPunct="1"/>
            <a:endParaRPr lang="en-US" altLang="en-US" dirty="0"/>
          </a:p>
        </p:txBody>
      </p:sp>
      <p:sp>
        <p:nvSpPr>
          <p:cNvPr id="21508" name="Slide Number Placeholder 3">
            <a:extLst>
              <a:ext uri="{FF2B5EF4-FFF2-40B4-BE49-F238E27FC236}">
                <a16:creationId xmlns:a16="http://schemas.microsoft.com/office/drawing/2014/main" id="{6390DAAA-2D15-EE75-2445-0D78328861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9223296-25CD-46E0-A928-62DD6F11DAC0}" type="slidenum">
              <a:rPr lang="en-US" altLang="en-US"/>
              <a:pPr/>
              <a:t>4</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795F1FAF-5AE5-D527-B68F-E1C56B0F5D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1FF7EB61-81F4-EFD8-1B22-0D4554DB3C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Our goals are achievement, progression, readiness and access for all students.</a:t>
            </a:r>
            <a:endParaRPr lang="en-US" altLang="en-US" dirty="0">
              <a:cs typeface="Calibri"/>
            </a:endParaRPr>
          </a:p>
          <a:p>
            <a:pPr eaLnBrk="1" hangingPunct="1"/>
            <a:r>
              <a:rPr lang="en-US" altLang="en-US" dirty="0"/>
              <a:t>Our aim is always to support a skilled workforce and economic development through our instruction of all students. </a:t>
            </a:r>
          </a:p>
          <a:p>
            <a:pPr eaLnBrk="1" hangingPunct="1"/>
            <a:endParaRPr lang="en-US" altLang="en-US" dirty="0"/>
          </a:p>
          <a:p>
            <a:pPr eaLnBrk="1" hangingPunct="1"/>
            <a:r>
              <a:rPr lang="en-US" altLang="en-US" dirty="0"/>
              <a:t>[Read slide]</a:t>
            </a:r>
          </a:p>
          <a:p>
            <a:pPr eaLnBrk="1" hangingPunct="1"/>
            <a:endParaRPr lang="en-US" altLang="en-US" dirty="0"/>
          </a:p>
        </p:txBody>
      </p:sp>
      <p:sp>
        <p:nvSpPr>
          <p:cNvPr id="23556" name="Slide Number Placeholder 3">
            <a:extLst>
              <a:ext uri="{FF2B5EF4-FFF2-40B4-BE49-F238E27FC236}">
                <a16:creationId xmlns:a16="http://schemas.microsoft.com/office/drawing/2014/main" id="{D9709643-0752-3800-92B5-109AF20399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3CECC19-28C7-4709-B883-139AC811ED9A}" type="slidenum">
              <a:rPr lang="en-US" altLang="en-US"/>
              <a:pPr/>
              <a:t>5</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344AA9FA-56F6-EA1E-5C87-74B06E08F2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79A404CD-25E3-F6B2-7DAA-EEBB0270AD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FDOE’s emphasis on the education of SWD can be seen in other sections of the F.S., such as Title V, Chapter 19, Section 39.0016, F.S., which relates to healthcare and reads [read slide]. Florida understands the impact a quality, seamless, efficient education system that prioritizes SWD can be far-reaching.</a:t>
            </a:r>
          </a:p>
        </p:txBody>
      </p:sp>
      <p:sp>
        <p:nvSpPr>
          <p:cNvPr id="25604" name="Slide Number Placeholder 3">
            <a:extLst>
              <a:ext uri="{FF2B5EF4-FFF2-40B4-BE49-F238E27FC236}">
                <a16:creationId xmlns:a16="http://schemas.microsoft.com/office/drawing/2014/main" id="{A58A7002-3CAD-2DEB-AF63-BC35D98DF2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7940883-1A20-40B4-81D9-46307BC80D3C}" type="slidenum">
              <a:rPr lang="en-US" altLang="en-US"/>
              <a:pPr/>
              <a:t>6</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pPr>
              <a:defRPr/>
            </a:pPr>
            <a:fld id="{29264FD6-0918-4450-9496-0F15D03CB467}" type="slidenum">
              <a:rPr lang="en-US" altLang="en-US" smtClean="0"/>
              <a:pPr>
                <a:defRPr/>
              </a:pPr>
              <a:t>7</a:t>
            </a:fld>
            <a:endParaRPr lang="en-US" altLang="en-US" dirty="0"/>
          </a:p>
        </p:txBody>
      </p:sp>
    </p:spTree>
    <p:extLst>
      <p:ext uri="{BB962C8B-B14F-4D97-AF65-F5344CB8AC3E}">
        <p14:creationId xmlns:p14="http://schemas.microsoft.com/office/powerpoint/2010/main" val="90634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[Read slide]</a:t>
            </a:r>
          </a:p>
          <a:p>
            <a:endParaRPr lang="en-US" dirty="0"/>
          </a:p>
        </p:txBody>
      </p:sp>
      <p:sp>
        <p:nvSpPr>
          <p:cNvPr id="4" name="Slide Number Placeholder 3"/>
          <p:cNvSpPr>
            <a:spLocks noGrp="1"/>
          </p:cNvSpPr>
          <p:nvPr>
            <p:ph type="sldNum" sz="quarter" idx="5"/>
          </p:nvPr>
        </p:nvSpPr>
        <p:spPr/>
        <p:txBody>
          <a:bodyPr/>
          <a:lstStyle/>
          <a:p>
            <a:pPr>
              <a:defRPr/>
            </a:pPr>
            <a:fld id="{29264FD6-0918-4450-9496-0F15D03CB467}" type="slidenum">
              <a:rPr lang="en-US" altLang="en-US" smtClean="0"/>
              <a:pPr>
                <a:defRPr/>
              </a:pPr>
              <a:t>8</a:t>
            </a:fld>
            <a:endParaRPr lang="en-US" altLang="en-US" dirty="0"/>
          </a:p>
        </p:txBody>
      </p:sp>
    </p:spTree>
    <p:extLst>
      <p:ext uri="{BB962C8B-B14F-4D97-AF65-F5344CB8AC3E}">
        <p14:creationId xmlns:p14="http://schemas.microsoft.com/office/powerpoint/2010/main" val="1256593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review Florida-specific data.</a:t>
            </a:r>
          </a:p>
        </p:txBody>
      </p:sp>
      <p:sp>
        <p:nvSpPr>
          <p:cNvPr id="4" name="Slide Number Placeholder 3"/>
          <p:cNvSpPr>
            <a:spLocks noGrp="1"/>
          </p:cNvSpPr>
          <p:nvPr>
            <p:ph type="sldNum" sz="quarter" idx="5"/>
          </p:nvPr>
        </p:nvSpPr>
        <p:spPr/>
        <p:txBody>
          <a:bodyPr/>
          <a:lstStyle/>
          <a:p>
            <a:pPr>
              <a:defRPr/>
            </a:pPr>
            <a:fld id="{29264FD6-0918-4450-9496-0F15D03CB467}" type="slidenum">
              <a:rPr lang="en-US" altLang="en-US" smtClean="0"/>
              <a:pPr>
                <a:defRPr/>
              </a:pPr>
              <a:t>9</a:t>
            </a:fld>
            <a:endParaRPr lang="en-US" altLang="en-US" dirty="0"/>
          </a:p>
        </p:txBody>
      </p:sp>
    </p:spTree>
    <p:extLst>
      <p:ext uri="{BB962C8B-B14F-4D97-AF65-F5344CB8AC3E}">
        <p14:creationId xmlns:p14="http://schemas.microsoft.com/office/powerpoint/2010/main" val="1666812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1">
            <a:extLst>
              <a:ext uri="{FF2B5EF4-FFF2-40B4-BE49-F238E27FC236}">
                <a16:creationId xmlns:a16="http://schemas.microsoft.com/office/drawing/2014/main" id="{B3371C65-8A0F-A722-8DDA-1F692FD3F75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69AA883-FE7E-B3C9-25F3-7F87EA6C4F7B}"/>
              </a:ext>
            </a:extLst>
          </p:cNvPr>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7" name="Rectangle 6">
            <a:extLst>
              <a:ext uri="{FF2B5EF4-FFF2-40B4-BE49-F238E27FC236}">
                <a16:creationId xmlns:a16="http://schemas.microsoft.com/office/drawing/2014/main" id="{0E08BB97-D98F-2A08-EFFE-A86EF3CBE277}"/>
              </a:ext>
            </a:extLst>
          </p:cNvPr>
          <p:cNvSpPr/>
          <p:nvPr userDrawn="1"/>
        </p:nvSpPr>
        <p:spPr>
          <a:xfrm>
            <a:off x="482600"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pic>
        <p:nvPicPr>
          <p:cNvPr id="8" name="Picture 18" descr="FDOELogo.png">
            <a:extLst>
              <a:ext uri="{FF2B5EF4-FFF2-40B4-BE49-F238E27FC236}">
                <a16:creationId xmlns:a16="http://schemas.microsoft.com/office/drawing/2014/main" id="{2B67B3ED-4CA4-FE8F-BF8F-D760877B041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7488" y="5353050"/>
            <a:ext cx="36353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483108" y="4385254"/>
            <a:ext cx="8177784"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 Placeholder 5"/>
          <p:cNvSpPr>
            <a:spLocks noGrp="1"/>
          </p:cNvSpPr>
          <p:nvPr>
            <p:ph type="body" sz="quarter" idx="14"/>
          </p:nvPr>
        </p:nvSpPr>
        <p:spPr>
          <a:xfrm>
            <a:off x="3535363" y="4944147"/>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741201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315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23D2AE-3507-F075-37B7-C8F329C7846C}"/>
              </a:ext>
            </a:extLst>
          </p:cNvPr>
          <p:cNvSpPr/>
          <p:nvPr userDrawn="1"/>
        </p:nvSpPr>
        <p:spPr>
          <a:xfrm>
            <a:off x="0" y="0"/>
            <a:ext cx="9144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3" name="Date Placeholder 1">
            <a:extLst>
              <a:ext uri="{FF2B5EF4-FFF2-40B4-BE49-F238E27FC236}">
                <a16:creationId xmlns:a16="http://schemas.microsoft.com/office/drawing/2014/main" id="{382E82FF-98F3-AAFE-A6C6-504ED073EB91}"/>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9626504-A941-484C-A829-D15014E0A05D}" type="datetimeFigureOut">
              <a:rPr lang="en-US" altLang="en-US"/>
              <a:pPr>
                <a:defRPr/>
              </a:pPr>
              <a:t>11/19/2024</a:t>
            </a:fld>
            <a:endParaRPr lang="en-US" altLang="en-US" dirty="0"/>
          </a:p>
        </p:txBody>
      </p:sp>
      <p:sp>
        <p:nvSpPr>
          <p:cNvPr id="4" name="Footer Placeholder 2">
            <a:extLst>
              <a:ext uri="{FF2B5EF4-FFF2-40B4-BE49-F238E27FC236}">
                <a16:creationId xmlns:a16="http://schemas.microsoft.com/office/drawing/2014/main" id="{A4FF5C9D-DF95-A110-0855-D409FF248140}"/>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dirty="0"/>
          </a:p>
        </p:txBody>
      </p:sp>
      <p:sp>
        <p:nvSpPr>
          <p:cNvPr id="5" name="Slide Number Placeholder 3">
            <a:extLst>
              <a:ext uri="{FF2B5EF4-FFF2-40B4-BE49-F238E27FC236}">
                <a16:creationId xmlns:a16="http://schemas.microsoft.com/office/drawing/2014/main" id="{81ADF4BB-3428-2253-9263-97AAA1D1B563}"/>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FBF1AE0-A46A-45C2-A617-AE0B6B15773C}" type="slidenum">
              <a:rPr lang="en-US" altLang="en-US"/>
              <a:pPr>
                <a:defRPr/>
              </a:pPr>
              <a:t>‹#›</a:t>
            </a:fld>
            <a:endParaRPr lang="en-US" altLang="en-US" dirty="0"/>
          </a:p>
        </p:txBody>
      </p:sp>
    </p:spTree>
    <p:extLst>
      <p:ext uri="{BB962C8B-B14F-4D97-AF65-F5344CB8AC3E}">
        <p14:creationId xmlns:p14="http://schemas.microsoft.com/office/powerpoint/2010/main" val="3263380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EC820C-1790-8505-CA97-6FAF64AC6C00}"/>
              </a:ext>
            </a:extLst>
          </p:cNvPr>
          <p:cNvSpPr/>
          <p:nvPr userDrawn="1"/>
        </p:nvSpPr>
        <p:spPr>
          <a:xfrm>
            <a:off x="0" y="0"/>
            <a:ext cx="9144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3" name="Date Placeholder 1">
            <a:extLst>
              <a:ext uri="{FF2B5EF4-FFF2-40B4-BE49-F238E27FC236}">
                <a16:creationId xmlns:a16="http://schemas.microsoft.com/office/drawing/2014/main" id="{22C497A8-C94D-452B-A208-7FE467576E3E}"/>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5A8363F4-5AAF-4B10-A327-2A87F5B77C4E}" type="datetimeFigureOut">
              <a:rPr lang="en-US" altLang="en-US"/>
              <a:pPr>
                <a:defRPr/>
              </a:pPr>
              <a:t>11/19/2024</a:t>
            </a:fld>
            <a:endParaRPr lang="en-US" altLang="en-US" dirty="0"/>
          </a:p>
        </p:txBody>
      </p:sp>
      <p:sp>
        <p:nvSpPr>
          <p:cNvPr id="4" name="Footer Placeholder 2">
            <a:extLst>
              <a:ext uri="{FF2B5EF4-FFF2-40B4-BE49-F238E27FC236}">
                <a16:creationId xmlns:a16="http://schemas.microsoft.com/office/drawing/2014/main" id="{7922B594-836D-A29B-304C-F5E1B2B7F862}"/>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dirty="0"/>
          </a:p>
        </p:txBody>
      </p:sp>
      <p:sp>
        <p:nvSpPr>
          <p:cNvPr id="5" name="Slide Number Placeholder 3">
            <a:extLst>
              <a:ext uri="{FF2B5EF4-FFF2-40B4-BE49-F238E27FC236}">
                <a16:creationId xmlns:a16="http://schemas.microsoft.com/office/drawing/2014/main" id="{4CFA6B09-DAAE-EB53-4B59-731F05931006}"/>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8B2C327-6D73-4780-8AA5-9F9858CC327A}" type="slidenum">
              <a:rPr lang="en-US" altLang="en-US"/>
              <a:pPr>
                <a:defRPr/>
              </a:pPr>
              <a:t>‹#›</a:t>
            </a:fld>
            <a:endParaRPr lang="en-US" altLang="en-US" dirty="0"/>
          </a:p>
        </p:txBody>
      </p:sp>
    </p:spTree>
    <p:extLst>
      <p:ext uri="{BB962C8B-B14F-4D97-AF65-F5344CB8AC3E}">
        <p14:creationId xmlns:p14="http://schemas.microsoft.com/office/powerpoint/2010/main" val="2018835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4EA905-378F-19F3-39FB-D12E7EF4C0E5}"/>
              </a:ext>
            </a:extLst>
          </p:cNvPr>
          <p:cNvSpPr/>
          <p:nvPr userDrawn="1"/>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3" name="Date Placeholder 1">
            <a:extLst>
              <a:ext uri="{FF2B5EF4-FFF2-40B4-BE49-F238E27FC236}">
                <a16:creationId xmlns:a16="http://schemas.microsoft.com/office/drawing/2014/main" id="{AB14DABA-BF45-F8B1-88AC-E227A2D63BF0}"/>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CBA4FFCC-B23B-4856-97BB-00F4B38DB562}" type="datetimeFigureOut">
              <a:rPr lang="en-US" altLang="en-US"/>
              <a:pPr>
                <a:defRPr/>
              </a:pPr>
              <a:t>11/19/2024</a:t>
            </a:fld>
            <a:endParaRPr lang="en-US" altLang="en-US" dirty="0"/>
          </a:p>
        </p:txBody>
      </p:sp>
      <p:sp>
        <p:nvSpPr>
          <p:cNvPr id="4" name="Footer Placeholder 2">
            <a:extLst>
              <a:ext uri="{FF2B5EF4-FFF2-40B4-BE49-F238E27FC236}">
                <a16:creationId xmlns:a16="http://schemas.microsoft.com/office/drawing/2014/main" id="{5A06FFC4-F99A-199A-92D9-98F1DA10E6F7}"/>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dirty="0"/>
          </a:p>
        </p:txBody>
      </p:sp>
      <p:sp>
        <p:nvSpPr>
          <p:cNvPr id="5" name="Slide Number Placeholder 3">
            <a:extLst>
              <a:ext uri="{FF2B5EF4-FFF2-40B4-BE49-F238E27FC236}">
                <a16:creationId xmlns:a16="http://schemas.microsoft.com/office/drawing/2014/main" id="{C76ECAAD-F959-6EF0-384D-14FD5769C45E}"/>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BA533755-DC48-48E4-B915-90305F09EE24}" type="slidenum">
              <a:rPr lang="en-US" altLang="en-US"/>
              <a:pPr>
                <a:defRPr/>
              </a:pPr>
              <a:t>‹#›</a:t>
            </a:fld>
            <a:endParaRPr lang="en-US" altLang="en-US" dirty="0"/>
          </a:p>
        </p:txBody>
      </p:sp>
    </p:spTree>
    <p:extLst>
      <p:ext uri="{BB962C8B-B14F-4D97-AF65-F5344CB8AC3E}">
        <p14:creationId xmlns:p14="http://schemas.microsoft.com/office/powerpoint/2010/main" val="4127656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A9EB1D-FD46-FCB7-6FC5-FE2529A5E081}"/>
              </a:ext>
            </a:extLst>
          </p:cNvPr>
          <p:cNvSpPr/>
          <p:nvPr userDrawn="1"/>
        </p:nvSpPr>
        <p:spPr>
          <a:xfrm>
            <a:off x="0" y="0"/>
            <a:ext cx="9144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3" name="Date Placeholder 1">
            <a:extLst>
              <a:ext uri="{FF2B5EF4-FFF2-40B4-BE49-F238E27FC236}">
                <a16:creationId xmlns:a16="http://schemas.microsoft.com/office/drawing/2014/main" id="{CB8C69BB-333B-0C4F-3E83-D4AA2A4B3CC0}"/>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5FA43E74-6887-411E-ADC8-B332D29DBDA1}" type="datetimeFigureOut">
              <a:rPr lang="en-US" altLang="en-US"/>
              <a:pPr>
                <a:defRPr/>
              </a:pPr>
              <a:t>11/19/2024</a:t>
            </a:fld>
            <a:endParaRPr lang="en-US" altLang="en-US" dirty="0"/>
          </a:p>
        </p:txBody>
      </p:sp>
      <p:sp>
        <p:nvSpPr>
          <p:cNvPr id="4" name="Footer Placeholder 2">
            <a:extLst>
              <a:ext uri="{FF2B5EF4-FFF2-40B4-BE49-F238E27FC236}">
                <a16:creationId xmlns:a16="http://schemas.microsoft.com/office/drawing/2014/main" id="{8B75E46F-4968-F601-33F7-3E430D96063E}"/>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dirty="0"/>
          </a:p>
        </p:txBody>
      </p:sp>
      <p:sp>
        <p:nvSpPr>
          <p:cNvPr id="5" name="Slide Number Placeholder 3">
            <a:extLst>
              <a:ext uri="{FF2B5EF4-FFF2-40B4-BE49-F238E27FC236}">
                <a16:creationId xmlns:a16="http://schemas.microsoft.com/office/drawing/2014/main" id="{A327202F-0EFF-8C29-015A-FB1735833DD2}"/>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21FE5B6-AB30-4154-A0A1-7B3761C064F2}" type="slidenum">
              <a:rPr lang="en-US" altLang="en-US"/>
              <a:pPr>
                <a:defRPr/>
              </a:pPr>
              <a:t>‹#›</a:t>
            </a:fld>
            <a:endParaRPr lang="en-US" altLang="en-US" dirty="0"/>
          </a:p>
        </p:txBody>
      </p:sp>
    </p:spTree>
    <p:extLst>
      <p:ext uri="{BB962C8B-B14F-4D97-AF65-F5344CB8AC3E}">
        <p14:creationId xmlns:p14="http://schemas.microsoft.com/office/powerpoint/2010/main" val="1152573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391D4B-6925-A9BD-50F8-AD78C96C96FB}"/>
              </a:ext>
            </a:extLst>
          </p:cNvPr>
          <p:cNvSpPr/>
          <p:nvPr userDrawn="1"/>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3" name="Date Placeholder 1">
            <a:extLst>
              <a:ext uri="{FF2B5EF4-FFF2-40B4-BE49-F238E27FC236}">
                <a16:creationId xmlns:a16="http://schemas.microsoft.com/office/drawing/2014/main" id="{5820BB75-36CA-44F4-5DB7-7B34D1D50597}"/>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B06C8B2E-3D68-49AB-BE30-4D7F807D001B}" type="datetimeFigureOut">
              <a:rPr lang="en-US" altLang="en-US"/>
              <a:pPr>
                <a:defRPr/>
              </a:pPr>
              <a:t>11/19/2024</a:t>
            </a:fld>
            <a:endParaRPr lang="en-US" altLang="en-US" dirty="0"/>
          </a:p>
        </p:txBody>
      </p:sp>
      <p:sp>
        <p:nvSpPr>
          <p:cNvPr id="4" name="Footer Placeholder 2">
            <a:extLst>
              <a:ext uri="{FF2B5EF4-FFF2-40B4-BE49-F238E27FC236}">
                <a16:creationId xmlns:a16="http://schemas.microsoft.com/office/drawing/2014/main" id="{195A9310-55C3-7F97-4662-BFCE14FC1D21}"/>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dirty="0"/>
          </a:p>
        </p:txBody>
      </p:sp>
      <p:sp>
        <p:nvSpPr>
          <p:cNvPr id="5" name="Slide Number Placeholder 3">
            <a:extLst>
              <a:ext uri="{FF2B5EF4-FFF2-40B4-BE49-F238E27FC236}">
                <a16:creationId xmlns:a16="http://schemas.microsoft.com/office/drawing/2014/main" id="{E0910B48-BD71-EF50-C565-A7EFB0791BF3}"/>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21F3662-1473-452E-AE3B-E7A7889F5CE6}" type="slidenum">
              <a:rPr lang="en-US" altLang="en-US"/>
              <a:pPr>
                <a:defRPr/>
              </a:pPr>
              <a:t>‹#›</a:t>
            </a:fld>
            <a:endParaRPr lang="en-US" altLang="en-US" dirty="0"/>
          </a:p>
        </p:txBody>
      </p:sp>
    </p:spTree>
    <p:extLst>
      <p:ext uri="{BB962C8B-B14F-4D97-AF65-F5344CB8AC3E}">
        <p14:creationId xmlns:p14="http://schemas.microsoft.com/office/powerpoint/2010/main" val="3750428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0742F7-F6CB-BC8F-194B-6878D47693B7}"/>
              </a:ext>
            </a:extLst>
          </p:cNvPr>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4" name="Rectangle 3">
            <a:extLst>
              <a:ext uri="{FF2B5EF4-FFF2-40B4-BE49-F238E27FC236}">
                <a16:creationId xmlns:a16="http://schemas.microsoft.com/office/drawing/2014/main" id="{58A24302-1847-7C21-080C-C69D8F23ACC9}"/>
              </a:ext>
            </a:extLst>
          </p:cNvPr>
          <p:cNvSpPr/>
          <p:nvPr userDrawn="1"/>
        </p:nvSpPr>
        <p:spPr>
          <a:xfrm>
            <a:off x="0" y="3824288"/>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5" name="Rectangle 4">
            <a:extLst>
              <a:ext uri="{FF2B5EF4-FFF2-40B4-BE49-F238E27FC236}">
                <a16:creationId xmlns:a16="http://schemas.microsoft.com/office/drawing/2014/main" id="{CE3F72D7-1A77-8A34-AEDE-9703836B6C57}"/>
              </a:ext>
            </a:extLst>
          </p:cNvPr>
          <p:cNvSpPr/>
          <p:nvPr userDrawn="1"/>
        </p:nvSpPr>
        <p:spPr>
          <a:xfrm>
            <a:off x="1798638"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TextBox 23">
            <a:extLst>
              <a:ext uri="{FF2B5EF4-FFF2-40B4-BE49-F238E27FC236}">
                <a16:creationId xmlns:a16="http://schemas.microsoft.com/office/drawing/2014/main" id="{96021177-365D-63F4-2412-DF15750656B8}"/>
              </a:ext>
            </a:extLst>
          </p:cNvPr>
          <p:cNvSpPr txBox="1">
            <a:spLocks noChangeArrowheads="1"/>
          </p:cNvSpPr>
          <p:nvPr userDrawn="1"/>
        </p:nvSpPr>
        <p:spPr bwMode="auto">
          <a:xfrm>
            <a:off x="2090738" y="3429000"/>
            <a:ext cx="4962525" cy="923925"/>
          </a:xfrm>
          <a:prstGeom prst="rect">
            <a:avLst/>
          </a:prstGeom>
          <a:noFill/>
          <a:ln>
            <a:noFill/>
          </a:ln>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eaLnBrk="1" hangingPunct="1">
              <a:defRPr/>
            </a:pPr>
            <a:r>
              <a:rPr lang="en-US" altLang="en-US" sz="5400" b="1" dirty="0">
                <a:solidFill>
                  <a:schemeClr val="bg1"/>
                </a:solidFill>
                <a:ea typeface="Arial" charset="0"/>
                <a:cs typeface="Arial" charset="0"/>
              </a:rPr>
              <a:t>www.FLDOE.org</a:t>
            </a:r>
          </a:p>
        </p:txBody>
      </p:sp>
      <p:pic>
        <p:nvPicPr>
          <p:cNvPr id="7" name="Picture 24" descr="FDOELogo.png">
            <a:extLst>
              <a:ext uri="{FF2B5EF4-FFF2-40B4-BE49-F238E27FC236}">
                <a16:creationId xmlns:a16="http://schemas.microsoft.com/office/drawing/2014/main" id="{006AD0C1-BF54-0347-0730-B9CCA0F6B4D8}"/>
              </a:ext>
            </a:extLst>
          </p:cNvPr>
          <p:cNvPicPr>
            <a:picLocks noChangeAspect="1"/>
          </p:cNvPicPr>
          <p:nvPr userDrawn="1"/>
        </p:nvPicPr>
        <p:blipFill>
          <a:blip r:embed="rId2">
            <a:extLst>
              <a:ext uri="{28A0092B-C50C-407E-A947-70E740481C1C}">
                <a14:useLocalDpi xmlns:a14="http://schemas.microsoft.com/office/drawing/2010/main" val="0"/>
              </a:ext>
            </a:extLst>
          </a:blip>
          <a:srcRect l="4701" t="10345" r="67973" b="10629"/>
          <a:stretch>
            <a:fillRect/>
          </a:stretch>
        </p:blipFill>
        <p:spPr bwMode="auto">
          <a:xfrm>
            <a:off x="3294063" y="439738"/>
            <a:ext cx="25273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a:extLst>
              <a:ext uri="{FF2B5EF4-FFF2-40B4-BE49-F238E27FC236}">
                <a16:creationId xmlns:a16="http://schemas.microsoft.com/office/drawing/2014/main" id="{2F123BEC-AACF-377C-711C-0980C918735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47988" y="5554663"/>
            <a:ext cx="321945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06304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906348"/>
            <a:ext cx="7886700" cy="435475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8789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70D486-EAD9-FD53-8712-84DDF3A18B1C}"/>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5" name="Rectangle 4">
            <a:extLst>
              <a:ext uri="{FF2B5EF4-FFF2-40B4-BE49-F238E27FC236}">
                <a16:creationId xmlns:a16="http://schemas.microsoft.com/office/drawing/2014/main" id="{3E01411D-17F2-7C88-1916-8F0742C568F9}"/>
              </a:ext>
            </a:extLst>
          </p:cNvPr>
          <p:cNvSpPr/>
          <p:nvPr userDrawn="1"/>
        </p:nvSpPr>
        <p:spPr>
          <a:xfrm>
            <a:off x="981075" y="2527300"/>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Rectangle 5">
            <a:extLst>
              <a:ext uri="{FF2B5EF4-FFF2-40B4-BE49-F238E27FC236}">
                <a16:creationId xmlns:a16="http://schemas.microsoft.com/office/drawing/2014/main" id="{FF8371C9-2A0E-555F-C0A5-E70E091A54E2}"/>
              </a:ext>
            </a:extLst>
          </p:cNvPr>
          <p:cNvSpPr/>
          <p:nvPr userDrawn="1"/>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pic>
        <p:nvPicPr>
          <p:cNvPr id="7" name="Picture 18" descr="FDOELogo.png">
            <a:extLst>
              <a:ext uri="{FF2B5EF4-FFF2-40B4-BE49-F238E27FC236}">
                <a16:creationId xmlns:a16="http://schemas.microsoft.com/office/drawing/2014/main" id="{850061B4-4A3F-39E9-B2D2-C856E8FA3E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77325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82AF27-5988-105A-43B6-3D1F02501D19}"/>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5" name="Rectangle 4">
            <a:extLst>
              <a:ext uri="{FF2B5EF4-FFF2-40B4-BE49-F238E27FC236}">
                <a16:creationId xmlns:a16="http://schemas.microsoft.com/office/drawing/2014/main" id="{04EBD419-E086-FB91-29B7-B58A05FDBFC9}"/>
              </a:ext>
            </a:extLst>
          </p:cNvPr>
          <p:cNvSpPr/>
          <p:nvPr userDrawn="1"/>
        </p:nvSpPr>
        <p:spPr>
          <a:xfrm>
            <a:off x="981075" y="2527300"/>
            <a:ext cx="718185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Rectangle 5">
            <a:extLst>
              <a:ext uri="{FF2B5EF4-FFF2-40B4-BE49-F238E27FC236}">
                <a16:creationId xmlns:a16="http://schemas.microsoft.com/office/drawing/2014/main" id="{F641096E-5585-90A5-8FB8-33564797F834}"/>
              </a:ext>
            </a:extLst>
          </p:cNvPr>
          <p:cNvSpPr/>
          <p:nvPr userDrawn="1"/>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pic>
        <p:nvPicPr>
          <p:cNvPr id="7" name="Picture 18" descr="FDOELogo.png">
            <a:extLst>
              <a:ext uri="{FF2B5EF4-FFF2-40B4-BE49-F238E27FC236}">
                <a16:creationId xmlns:a16="http://schemas.microsoft.com/office/drawing/2014/main" id="{B43E0997-1868-54F2-4E37-22962C2D4B3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87847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880A3F-940F-1D9E-CDD4-CE1C4446B1FC}"/>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5" name="Rectangle 4">
            <a:extLst>
              <a:ext uri="{FF2B5EF4-FFF2-40B4-BE49-F238E27FC236}">
                <a16:creationId xmlns:a16="http://schemas.microsoft.com/office/drawing/2014/main" id="{65C42546-F65D-2C9B-EDCB-98DE8B8127FE}"/>
              </a:ext>
            </a:extLst>
          </p:cNvPr>
          <p:cNvSpPr/>
          <p:nvPr userDrawn="1"/>
        </p:nvSpPr>
        <p:spPr>
          <a:xfrm>
            <a:off x="981075" y="2527300"/>
            <a:ext cx="718185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Rectangle 5">
            <a:extLst>
              <a:ext uri="{FF2B5EF4-FFF2-40B4-BE49-F238E27FC236}">
                <a16:creationId xmlns:a16="http://schemas.microsoft.com/office/drawing/2014/main" id="{B9A64395-940A-F0F0-05B3-8A1855757D4D}"/>
              </a:ext>
            </a:extLst>
          </p:cNvPr>
          <p:cNvSpPr/>
          <p:nvPr userDrawn="1"/>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pic>
        <p:nvPicPr>
          <p:cNvPr id="7" name="Picture 18" descr="FDOELogo.png">
            <a:extLst>
              <a:ext uri="{FF2B5EF4-FFF2-40B4-BE49-F238E27FC236}">
                <a16:creationId xmlns:a16="http://schemas.microsoft.com/office/drawing/2014/main" id="{4BD74ACE-2CFE-0248-E9BE-1BC4F609A8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879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4CC0BD-83F0-9EE1-E056-B43A968CB475}"/>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5" name="Rectangle 4">
            <a:extLst>
              <a:ext uri="{FF2B5EF4-FFF2-40B4-BE49-F238E27FC236}">
                <a16:creationId xmlns:a16="http://schemas.microsoft.com/office/drawing/2014/main" id="{AF6ECE38-B8E2-16AD-2D33-8F6EB4AB466E}"/>
              </a:ext>
            </a:extLst>
          </p:cNvPr>
          <p:cNvSpPr/>
          <p:nvPr userDrawn="1"/>
        </p:nvSpPr>
        <p:spPr>
          <a:xfrm>
            <a:off x="981075" y="2527300"/>
            <a:ext cx="718185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Rectangle 5">
            <a:extLst>
              <a:ext uri="{FF2B5EF4-FFF2-40B4-BE49-F238E27FC236}">
                <a16:creationId xmlns:a16="http://schemas.microsoft.com/office/drawing/2014/main" id="{CACCDD39-D157-5713-9AD9-70D5A66F657F}"/>
              </a:ext>
            </a:extLst>
          </p:cNvPr>
          <p:cNvSpPr/>
          <p:nvPr userDrawn="1"/>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pic>
        <p:nvPicPr>
          <p:cNvPr id="7" name="Picture 18" descr="FDOELogo.png">
            <a:extLst>
              <a:ext uri="{FF2B5EF4-FFF2-40B4-BE49-F238E27FC236}">
                <a16:creationId xmlns:a16="http://schemas.microsoft.com/office/drawing/2014/main" id="{AAC00E04-C90B-8D71-3528-75796D5F19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3950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3D0E9E-563B-1E4C-9FF7-2AFB9E635DC0}"/>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5" name="Rectangle 4">
            <a:extLst>
              <a:ext uri="{FF2B5EF4-FFF2-40B4-BE49-F238E27FC236}">
                <a16:creationId xmlns:a16="http://schemas.microsoft.com/office/drawing/2014/main" id="{F89675C1-D31E-DF03-096B-24A93C70E409}"/>
              </a:ext>
            </a:extLst>
          </p:cNvPr>
          <p:cNvSpPr/>
          <p:nvPr userDrawn="1"/>
        </p:nvSpPr>
        <p:spPr>
          <a:xfrm>
            <a:off x="981075" y="2527300"/>
            <a:ext cx="718185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Rectangle 5">
            <a:extLst>
              <a:ext uri="{FF2B5EF4-FFF2-40B4-BE49-F238E27FC236}">
                <a16:creationId xmlns:a16="http://schemas.microsoft.com/office/drawing/2014/main" id="{43498D41-DB93-1910-5F3D-0A1002A493E4}"/>
              </a:ext>
            </a:extLst>
          </p:cNvPr>
          <p:cNvSpPr/>
          <p:nvPr userDrawn="1"/>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pic>
        <p:nvPicPr>
          <p:cNvPr id="7" name="Picture 18" descr="FDOELogo.png">
            <a:extLst>
              <a:ext uri="{FF2B5EF4-FFF2-40B4-BE49-F238E27FC236}">
                <a16:creationId xmlns:a16="http://schemas.microsoft.com/office/drawing/2014/main" id="{4B11556B-8736-78BA-A2D1-2500A8E177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50105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792384"/>
            <a:ext cx="3868340" cy="4366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144685"/>
            <a:ext cx="3887391" cy="647699"/>
          </a:xfrm>
          <a:solidFill>
            <a:srgbClr val="9CB63C"/>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792384"/>
            <a:ext cx="3887391" cy="436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5907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2481077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www.fldoe.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DA4F43A-796A-05BB-AA22-88C164ABD25F}"/>
              </a:ext>
            </a:extLst>
          </p:cNvPr>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B964672-5592-7244-779A-0FAD10C9AD31}"/>
              </a:ext>
            </a:extLst>
          </p:cNvPr>
          <p:cNvSpPr>
            <a:spLocks noGrp="1"/>
          </p:cNvSpPr>
          <p:nvPr>
            <p:ph type="body" idx="1"/>
          </p:nvPr>
        </p:nvSpPr>
        <p:spPr bwMode="auto">
          <a:xfrm>
            <a:off x="628650" y="1906588"/>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9" name="Text Placeholder 2">
            <a:extLst>
              <a:ext uri="{FF2B5EF4-FFF2-40B4-BE49-F238E27FC236}">
                <a16:creationId xmlns:a16="http://schemas.microsoft.com/office/drawing/2014/main" id="{86F47DF3-69BF-4914-DEAB-5DEB84D6C173}"/>
              </a:ext>
            </a:extLst>
          </p:cNvPr>
          <p:cNvSpPr txBox="1">
            <a:spLocks/>
          </p:cNvSpPr>
          <p:nvPr/>
        </p:nvSpPr>
        <p:spPr>
          <a:xfrm>
            <a:off x="628650" y="6400800"/>
            <a:ext cx="7886700" cy="387350"/>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685800" indent="-22860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90000"/>
              </a:lnSpc>
              <a:spcBef>
                <a:spcPts val="1000"/>
              </a:spcBef>
              <a:buFont typeface="Arial" panose="020B0604020202020204" pitchFamily="34" charset="0"/>
              <a:buNone/>
              <a:defRPr/>
            </a:pPr>
            <a:r>
              <a:rPr lang="en-US" altLang="en-US" sz="1200" b="1" dirty="0">
                <a:solidFill>
                  <a:srgbClr val="262A63"/>
                </a:solidFill>
                <a:latin typeface="Arial" panose="020B0604020202020204" pitchFamily="34" charset="0"/>
                <a:hlinkClick r:id="rId18"/>
              </a:rPr>
              <a:t>www.FLDOE.org</a:t>
            </a:r>
            <a:endParaRPr lang="en-US" altLang="en-US" sz="1200" b="1" dirty="0">
              <a:solidFill>
                <a:srgbClr val="262A63"/>
              </a:solidFill>
              <a:latin typeface="Arial" panose="020B0604020202020204" pitchFamily="34" charset="0"/>
            </a:endParaRPr>
          </a:p>
        </p:txBody>
      </p:sp>
      <p:cxnSp>
        <p:nvCxnSpPr>
          <p:cNvPr id="11" name="Straight Connector 10">
            <a:extLst>
              <a:ext uri="{FF2B5EF4-FFF2-40B4-BE49-F238E27FC236}">
                <a16:creationId xmlns:a16="http://schemas.microsoft.com/office/drawing/2014/main" id="{A3466BE1-FB0F-A4F8-53B7-88200F101A85}"/>
              </a:ext>
            </a:extLst>
          </p:cNvPr>
          <p:cNvCxnSpPr/>
          <p:nvPr/>
        </p:nvCxnSpPr>
        <p:spPr>
          <a:xfrm flipH="1">
            <a:off x="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a:extLst>
              <a:ext uri="{FF2B5EF4-FFF2-40B4-BE49-F238E27FC236}">
                <a16:creationId xmlns:a16="http://schemas.microsoft.com/office/drawing/2014/main" id="{809D83E0-C9D3-15AB-1E5A-DABFC6D9C43A}"/>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284538"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878908F5-7886-DBA8-CEE5-5C0F1D550C7B}"/>
              </a:ext>
            </a:extLst>
          </p:cNvPr>
          <p:cNvCxnSpPr/>
          <p:nvPr/>
        </p:nvCxnSpPr>
        <p:spPr>
          <a:xfrm flipH="1">
            <a:off x="0"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1A90204-A4BF-24D7-5857-B5DD036384D2}"/>
              </a:ext>
            </a:extLst>
          </p:cNvPr>
          <p:cNvCxnSpPr/>
          <p:nvPr/>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06DFDB-D09F-8EC1-ED64-5BD3D2D463C5}"/>
              </a:ext>
            </a:extLst>
          </p:cNvPr>
          <p:cNvCxnSpPr/>
          <p:nvPr/>
        </p:nvCxnSpPr>
        <p:spPr>
          <a:xfrm flipH="1">
            <a:off x="548640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
        <p:nvSpPr>
          <p:cNvPr id="1034" name="TextBox 9">
            <a:extLst>
              <a:ext uri="{FF2B5EF4-FFF2-40B4-BE49-F238E27FC236}">
                <a16:creationId xmlns:a16="http://schemas.microsoft.com/office/drawing/2014/main" id="{8305A6EF-56EB-0536-2967-8C67575BA99E}"/>
              </a:ext>
            </a:extLst>
          </p:cNvPr>
          <p:cNvSpPr txBox="1">
            <a:spLocks noChangeArrowheads="1"/>
          </p:cNvSpPr>
          <p:nvPr/>
        </p:nvSpPr>
        <p:spPr bwMode="auto">
          <a:xfrm>
            <a:off x="8628063" y="6324600"/>
            <a:ext cx="479425" cy="338138"/>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fld id="{0B6762E3-F290-45B6-BD58-5E1067F6DCF0}" type="slidenum">
              <a:rPr lang="en-US" altLang="en-US" sz="1600" smtClean="0">
                <a:solidFill>
                  <a:srgbClr val="7F7F7F"/>
                </a:solidFill>
              </a:rPr>
              <a:pPr eaLnBrk="1" hangingPunct="1">
                <a:defRPr/>
              </a:pPr>
              <a:t>‹#›</a:t>
            </a:fld>
            <a:endParaRPr lang="en-US" altLang="en-US" sz="1600" dirty="0">
              <a:solidFill>
                <a:srgbClr val="7F7F7F"/>
              </a:solidFill>
            </a:endParaRPr>
          </a:p>
        </p:txBody>
      </p:sp>
    </p:spTree>
  </p:cSld>
  <p:clrMap bg1="lt1" tx1="dk1" bg2="lt2" tx2="dk2" accent1="accent1" accent2="accent2" accent3="accent3" accent4="accent4" accent5="accent5" accent6="accent6" hlink="hlink" folHlink="folHlink"/>
  <p:sldLayoutIdLst>
    <p:sldLayoutId id="2147483739" r:id="rId1"/>
    <p:sldLayoutId id="2147483735" r:id="rId2"/>
    <p:sldLayoutId id="2147483740" r:id="rId3"/>
    <p:sldLayoutId id="2147483741" r:id="rId4"/>
    <p:sldLayoutId id="2147483742" r:id="rId5"/>
    <p:sldLayoutId id="2147483743" r:id="rId6"/>
    <p:sldLayoutId id="2147483744" r:id="rId7"/>
    <p:sldLayoutId id="2147483736" r:id="rId8"/>
    <p:sldLayoutId id="2147483737" r:id="rId9"/>
    <p:sldLayoutId id="2147483738" r:id="rId10"/>
    <p:sldLayoutId id="2147483745" r:id="rId11"/>
    <p:sldLayoutId id="2147483746" r:id="rId12"/>
    <p:sldLayoutId id="2147483747" r:id="rId13"/>
    <p:sldLayoutId id="2147483748" r:id="rId14"/>
    <p:sldLayoutId id="2147483749" r:id="rId15"/>
    <p:sldLayoutId id="2147483750" r:id="rId16"/>
  </p:sldLayoutIdLst>
  <p:txStyles>
    <p:title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charset="0"/>
        </a:defRPr>
      </a:lvl2pPr>
      <a:lvl3pPr algn="l" rtl="0" eaLnBrk="0" fontAlgn="base" hangingPunct="0">
        <a:lnSpc>
          <a:spcPct val="90000"/>
        </a:lnSpc>
        <a:spcBef>
          <a:spcPct val="0"/>
        </a:spcBef>
        <a:spcAft>
          <a:spcPct val="0"/>
        </a:spcAft>
        <a:defRPr sz="3200" b="1">
          <a:solidFill>
            <a:srgbClr val="262A63"/>
          </a:solidFill>
          <a:latin typeface="Calibri" charset="0"/>
        </a:defRPr>
      </a:lvl3pPr>
      <a:lvl4pPr algn="l" rtl="0" eaLnBrk="0" fontAlgn="base" hangingPunct="0">
        <a:lnSpc>
          <a:spcPct val="90000"/>
        </a:lnSpc>
        <a:spcBef>
          <a:spcPct val="0"/>
        </a:spcBef>
        <a:spcAft>
          <a:spcPct val="0"/>
        </a:spcAft>
        <a:defRPr sz="3200" b="1">
          <a:solidFill>
            <a:srgbClr val="262A63"/>
          </a:solidFill>
          <a:latin typeface="Calibri" charset="0"/>
        </a:defRPr>
      </a:lvl4pPr>
      <a:lvl5pPr algn="l" rtl="0" eaLnBrk="0" fontAlgn="base" hangingPunct="0">
        <a:lnSpc>
          <a:spcPct val="90000"/>
        </a:lnSpc>
        <a:spcBef>
          <a:spcPct val="0"/>
        </a:spcBef>
        <a:spcAft>
          <a:spcPct val="0"/>
        </a:spcAft>
        <a:defRPr sz="3200" b="1">
          <a:solidFill>
            <a:srgbClr val="262A63"/>
          </a:solidFill>
          <a:latin typeface="Calibri" charset="0"/>
        </a:defRPr>
      </a:lvl5pPr>
      <a:lvl6pPr marL="457200" algn="l" rtl="0" fontAlgn="base">
        <a:lnSpc>
          <a:spcPct val="90000"/>
        </a:lnSpc>
        <a:spcBef>
          <a:spcPct val="0"/>
        </a:spcBef>
        <a:spcAft>
          <a:spcPct val="0"/>
        </a:spcAft>
        <a:defRPr sz="3200" b="1">
          <a:solidFill>
            <a:srgbClr val="262A63"/>
          </a:solidFill>
          <a:latin typeface="Calibri" charset="0"/>
        </a:defRPr>
      </a:lvl6pPr>
      <a:lvl7pPr marL="914400" algn="l" rtl="0" fontAlgn="base">
        <a:lnSpc>
          <a:spcPct val="90000"/>
        </a:lnSpc>
        <a:spcBef>
          <a:spcPct val="0"/>
        </a:spcBef>
        <a:spcAft>
          <a:spcPct val="0"/>
        </a:spcAft>
        <a:defRPr sz="3200" b="1">
          <a:solidFill>
            <a:srgbClr val="262A63"/>
          </a:solidFill>
          <a:latin typeface="Calibri" charset="0"/>
        </a:defRPr>
      </a:lvl7pPr>
      <a:lvl8pPr marL="1371600" algn="l" rtl="0" fontAlgn="base">
        <a:lnSpc>
          <a:spcPct val="90000"/>
        </a:lnSpc>
        <a:spcBef>
          <a:spcPct val="0"/>
        </a:spcBef>
        <a:spcAft>
          <a:spcPct val="0"/>
        </a:spcAft>
        <a:defRPr sz="3200" b="1">
          <a:solidFill>
            <a:srgbClr val="262A63"/>
          </a:solidFill>
          <a:latin typeface="Calibri" charset="0"/>
        </a:defRPr>
      </a:lvl8pPr>
      <a:lvl9pPr marL="1828800" algn="l" rtl="0" fontAlgn="base">
        <a:lnSpc>
          <a:spcPct val="90000"/>
        </a:lnSpc>
        <a:spcBef>
          <a:spcPct val="0"/>
        </a:spcBef>
        <a:spcAft>
          <a:spcPct val="0"/>
        </a:spcAft>
        <a:defRPr sz="3200" b="1">
          <a:solidFill>
            <a:srgbClr val="262A63"/>
          </a:solidFill>
          <a:latin typeface="Calibri" charset="0"/>
        </a:defRPr>
      </a:lvl9pPr>
    </p:titleStyle>
    <p:bodyStyle>
      <a:lvl1pPr marL="228600" indent="-228600" algn="l" rtl="0" eaLnBrk="0" fontAlgn="base" hangingPunct="0">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eaLnBrk="0" fontAlgn="base" hangingPunct="0">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ed.gov/sites/ed/files/about/offices/list/ocr/docs/dcl-factsheet-201612-504-charter-school.pdf#:~:text=Under%20IDEA%2C%20all%20students%20with%20disabilities%2C%20including%20charter,will%20provide%20a%20particular%20student%20with%20a%20disabilit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fldoe.org/academics/exceptional-student-edu/monitorin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parentpowerindex.edreform.com/"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mailto:Alice.Schmitges@fldoe.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mailto:BEESSSupport@fldoe.org"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www.leg.state.fl.us/statutes/index.cfm?mode=View%20Statutes&amp;SubMenu=1&amp;App_mode=Display_Statute&amp;Search_String=1008.31&amp;URL=1000-1099/1008/Sections/1008.31.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fldoe.org/policy/state-board-of-edu/strategic-plan.s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leg.state.fl.us/statutes/index.cfm?mode=View%20Statutes&amp;SubMenu=1&amp;App_mode=Display_Statute&amp;Search_String=1008.31&amp;URL=1000-1099/1008/Sections/1008.31.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fldoe.org/policy/state-board-of-edu/strategic-plan.s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ites.ed.gov/idea/about-ide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294481F9-6E09-63C0-D6EA-599823FDB651}"/>
              </a:ext>
            </a:extLst>
          </p:cNvPr>
          <p:cNvSpPr>
            <a:spLocks noGrp="1"/>
          </p:cNvSpPr>
          <p:nvPr>
            <p:ph type="ctrTitle"/>
          </p:nvPr>
        </p:nvSpPr>
        <p:spPr>
          <a:xfrm>
            <a:off x="482600" y="3105150"/>
            <a:ext cx="8178800" cy="1152525"/>
          </a:xfrm>
        </p:spPr>
        <p:txBody>
          <a:bodyPr>
            <a:noAutofit/>
          </a:bodyPr>
          <a:lstStyle/>
          <a:p>
            <a:pPr eaLnBrk="1" hangingPunct="1">
              <a:defRPr/>
            </a:pPr>
            <a:r>
              <a:rPr lang="en-US" altLang="en-US" sz="2400" dirty="0"/>
              <a:t>What Schools Need to Know: Essential Exceptional </a:t>
            </a:r>
            <a:br>
              <a:rPr lang="en-US" altLang="en-US" sz="2400" dirty="0"/>
            </a:br>
            <a:r>
              <a:rPr lang="en-US" altLang="en-US" sz="2400" dirty="0"/>
              <a:t>Student Education (ESE) and Student Services </a:t>
            </a:r>
            <a:br>
              <a:rPr lang="en-US" altLang="en-US" sz="2400" dirty="0"/>
            </a:br>
            <a:r>
              <a:rPr lang="en-US" altLang="en-US" sz="2400" dirty="0"/>
              <a:t>Requirements for Charter Schools</a:t>
            </a:r>
            <a:endParaRPr altLang="en-US" sz="2800" dirty="0"/>
          </a:p>
        </p:txBody>
      </p:sp>
      <p:sp>
        <p:nvSpPr>
          <p:cNvPr id="16387" name="Subtitle 2">
            <a:extLst>
              <a:ext uri="{FF2B5EF4-FFF2-40B4-BE49-F238E27FC236}">
                <a16:creationId xmlns:a16="http://schemas.microsoft.com/office/drawing/2014/main" id="{E239F12C-6297-299D-3372-4A0A19EC1703}"/>
              </a:ext>
            </a:extLst>
          </p:cNvPr>
          <p:cNvSpPr>
            <a:spLocks noGrp="1"/>
          </p:cNvSpPr>
          <p:nvPr>
            <p:ph type="subTitle" idx="1"/>
          </p:nvPr>
        </p:nvSpPr>
        <p:spPr>
          <a:xfrm>
            <a:off x="482600" y="4384675"/>
            <a:ext cx="8178800" cy="407988"/>
          </a:xfrm>
        </p:spPr>
        <p:txBody>
          <a:bodyPr/>
          <a:lstStyle/>
          <a:p>
            <a:pPr eaLnBrk="1" hangingPunct="1">
              <a:lnSpc>
                <a:spcPct val="100000"/>
              </a:lnSpc>
              <a:spcBef>
                <a:spcPct val="0"/>
              </a:spcBef>
            </a:pPr>
            <a:r>
              <a:rPr lang="en-US" altLang="en-US" dirty="0">
                <a:latin typeface="Calibri"/>
                <a:cs typeface="Calibri"/>
              </a:rPr>
              <a:t>November 20, 2024</a:t>
            </a:r>
          </a:p>
          <a:p>
            <a:pPr eaLnBrk="1" hangingPunct="1">
              <a:lnSpc>
                <a:spcPct val="100000"/>
              </a:lnSpc>
              <a:spcBef>
                <a:spcPct val="0"/>
              </a:spcBef>
            </a:pPr>
            <a:r>
              <a:rPr lang="en-US" altLang="en-US" dirty="0">
                <a:latin typeface="Calibri"/>
                <a:cs typeface="Calibri"/>
              </a:rPr>
              <a:t>Alice Schmitges, Bureau Chief</a:t>
            </a:r>
            <a:endParaRPr lang="en-US" altLang="en-US" dirty="0">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0B611-A6F4-A49E-C9EE-3321C8510365}"/>
              </a:ext>
            </a:extLst>
          </p:cNvPr>
          <p:cNvSpPr>
            <a:spLocks noGrp="1"/>
          </p:cNvSpPr>
          <p:nvPr>
            <p:ph type="title"/>
          </p:nvPr>
        </p:nvSpPr>
        <p:spPr>
          <a:xfrm>
            <a:off x="628650" y="701040"/>
            <a:ext cx="7886700" cy="1059498"/>
          </a:xfrm>
        </p:spPr>
        <p:txBody>
          <a:bodyPr/>
          <a:lstStyle/>
          <a:p>
            <a:pPr algn="ctr" eaLnBrk="1" hangingPunct="1">
              <a:lnSpc>
                <a:spcPct val="100000"/>
              </a:lnSpc>
              <a:spcBef>
                <a:spcPct val="0"/>
              </a:spcBef>
            </a:pPr>
            <a:r>
              <a:rPr lang="en-US" altLang="en-US" sz="3200" b="1" dirty="0">
                <a:solidFill>
                  <a:srgbClr val="262A63"/>
                </a:solidFill>
                <a:latin typeface="Calibri"/>
                <a:ea typeface="MS PGothic"/>
                <a:cs typeface="Arial"/>
              </a:rPr>
              <a:t>Florida’s SWD</a:t>
            </a:r>
            <a:br>
              <a:rPr lang="en-US" sz="3200" dirty="0">
                <a:latin typeface="Calibri"/>
                <a:ea typeface="MS PGothic"/>
                <a:cs typeface="Arial"/>
              </a:rPr>
            </a:br>
            <a:r>
              <a:rPr lang="en-US" altLang="en-US" sz="3200" b="1" dirty="0">
                <a:solidFill>
                  <a:srgbClr val="262A63"/>
                </a:solidFill>
                <a:latin typeface="Calibri"/>
                <a:ea typeface="MS PGothic"/>
                <a:cs typeface="Arial"/>
              </a:rPr>
              <a:t>Spring 2024</a:t>
            </a:r>
            <a:endParaRPr lang="en-US" dirty="0"/>
          </a:p>
        </p:txBody>
      </p:sp>
      <p:graphicFrame>
        <p:nvGraphicFramePr>
          <p:cNvPr id="6" name="Content Placeholder 5">
            <a:extLst>
              <a:ext uri="{FF2B5EF4-FFF2-40B4-BE49-F238E27FC236}">
                <a16:creationId xmlns:a16="http://schemas.microsoft.com/office/drawing/2014/main" id="{1FA6D726-DB2E-4505-60BA-EC6FD9318A04}"/>
              </a:ext>
            </a:extLst>
          </p:cNvPr>
          <p:cNvGraphicFramePr>
            <a:graphicFrameLocks noGrp="1"/>
          </p:cNvGraphicFramePr>
          <p:nvPr>
            <p:ph idx="1"/>
            <p:extLst>
              <p:ext uri="{D42A27DB-BD31-4B8C-83A1-F6EECF244321}">
                <p14:modId xmlns:p14="http://schemas.microsoft.com/office/powerpoint/2010/main" val="3225307620"/>
              </p:ext>
            </p:extLst>
          </p:nvPr>
        </p:nvGraphicFramePr>
        <p:xfrm>
          <a:off x="400833" y="1640910"/>
          <a:ext cx="5711867" cy="485818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10">
            <a:extLst>
              <a:ext uri="{FF2B5EF4-FFF2-40B4-BE49-F238E27FC236}">
                <a16:creationId xmlns:a16="http://schemas.microsoft.com/office/drawing/2014/main" id="{8214F533-C1CB-2B53-0BE7-B27E62880DD6}"/>
              </a:ext>
            </a:extLst>
          </p:cNvPr>
          <p:cNvSpPr txBox="1">
            <a:spLocks/>
          </p:cNvSpPr>
          <p:nvPr/>
        </p:nvSpPr>
        <p:spPr>
          <a:xfrm>
            <a:off x="6728028" y="2177004"/>
            <a:ext cx="1974850" cy="325437"/>
          </a:xfrm>
          <a:prstGeom prst="rect">
            <a:avLst/>
          </a:prstGeom>
          <a:solidFill>
            <a:srgbClr val="262A63"/>
          </a:solidFill>
        </p:spPr>
        <p:txBody>
          <a:bodyPr lIns="91440" tIns="45720" rIns="91440" bIns="45720" anchor="ctr"/>
          <a:lstStyle>
            <a:lvl1pPr marL="228600" indent="-228600" algn="l" rtl="0" eaLnBrk="0" fontAlgn="base" hangingPunct="0">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eaLnBrk="0" fontAlgn="base" hangingPunct="0">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altLang="en-US" sz="1350" b="1" dirty="0">
                <a:solidFill>
                  <a:prstClr val="white"/>
                </a:solidFill>
              </a:rPr>
              <a:t>Areas of Eligibility</a:t>
            </a:r>
            <a:r>
              <a:rPr lang="en-US" altLang="en-US" sz="1350" b="1" dirty="0">
                <a:solidFill>
                  <a:prstClr val="black"/>
                </a:solidFill>
              </a:rPr>
              <a:t>:</a:t>
            </a:r>
            <a:endParaRPr lang="en-US" dirty="0"/>
          </a:p>
        </p:txBody>
      </p:sp>
      <p:sp>
        <p:nvSpPr>
          <p:cNvPr id="8" name="Content Placeholder 6">
            <a:extLst>
              <a:ext uri="{FF2B5EF4-FFF2-40B4-BE49-F238E27FC236}">
                <a16:creationId xmlns:a16="http://schemas.microsoft.com/office/drawing/2014/main" id="{951F0B3F-E968-CF19-1CC9-9086CA5A3B22}"/>
              </a:ext>
            </a:extLst>
          </p:cNvPr>
          <p:cNvSpPr txBox="1">
            <a:spLocks/>
          </p:cNvSpPr>
          <p:nvPr/>
        </p:nvSpPr>
        <p:spPr>
          <a:xfrm>
            <a:off x="6728028" y="2598151"/>
            <a:ext cx="1974850" cy="3206750"/>
          </a:xfrm>
          <a:prstGeom prst="rect">
            <a:avLst/>
          </a:prstGeom>
        </p:spPr>
        <p:txBody>
          <a:bodyPr anchor="ctr">
            <a:normAutofit fontScale="85000" lnSpcReduction="20000"/>
          </a:bodyPr>
          <a:lstStyle>
            <a:lvl1pPr marL="228600" indent="-228600" algn="l" rtl="0" eaLnBrk="0" fontAlgn="base" hangingPunct="0">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eaLnBrk="0" fontAlgn="base" hangingPunct="0">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defRPr/>
            </a:pPr>
            <a:r>
              <a:rPr lang="en-US" altLang="en-US" sz="1300" dirty="0">
                <a:solidFill>
                  <a:prstClr val="black"/>
                </a:solidFill>
              </a:rPr>
              <a:t>ASD – Autism Spectrum Disorder</a:t>
            </a:r>
          </a:p>
          <a:p>
            <a:pPr marL="0" indent="0">
              <a:lnSpc>
                <a:spcPct val="120000"/>
              </a:lnSpc>
              <a:buFont typeface="Arial" panose="020B0604020202020204" pitchFamily="34" charset="0"/>
              <a:buNone/>
              <a:defRPr/>
            </a:pPr>
            <a:r>
              <a:rPr lang="en-US" altLang="en-US" sz="1300" dirty="0">
                <a:solidFill>
                  <a:prstClr val="black"/>
                </a:solidFill>
              </a:rPr>
              <a:t>SLD – Specific Learning Disability</a:t>
            </a:r>
          </a:p>
          <a:p>
            <a:pPr marL="0" indent="0">
              <a:lnSpc>
                <a:spcPct val="120000"/>
              </a:lnSpc>
              <a:buFont typeface="Arial" panose="020B0604020202020204" pitchFamily="34" charset="0"/>
              <a:buNone/>
              <a:defRPr/>
            </a:pPr>
            <a:r>
              <a:rPr lang="en-US" altLang="en-US" sz="1300" dirty="0">
                <a:solidFill>
                  <a:prstClr val="black"/>
                </a:solidFill>
              </a:rPr>
              <a:t>OHI – Other Health Impairment</a:t>
            </a:r>
          </a:p>
          <a:p>
            <a:pPr marL="0" indent="0">
              <a:lnSpc>
                <a:spcPct val="120000"/>
              </a:lnSpc>
              <a:buFont typeface="Arial" panose="020B0604020202020204" pitchFamily="34" charset="0"/>
              <a:buNone/>
              <a:defRPr/>
            </a:pPr>
            <a:r>
              <a:rPr lang="en-US" altLang="en-US" sz="1300" dirty="0">
                <a:solidFill>
                  <a:prstClr val="black"/>
                </a:solidFill>
              </a:rPr>
              <a:t>IND – Intellectual Disability</a:t>
            </a:r>
          </a:p>
          <a:p>
            <a:pPr marL="0" indent="0">
              <a:lnSpc>
                <a:spcPct val="120000"/>
              </a:lnSpc>
              <a:buFont typeface="Arial" panose="020B0604020202020204" pitchFamily="34" charset="0"/>
              <a:buNone/>
              <a:defRPr/>
            </a:pPr>
            <a:r>
              <a:rPr lang="en-US" altLang="en-US" sz="1300" dirty="0">
                <a:solidFill>
                  <a:prstClr val="black"/>
                </a:solidFill>
              </a:rPr>
              <a:t>DD – Developmentally Delayed</a:t>
            </a:r>
          </a:p>
          <a:p>
            <a:pPr marL="0" indent="0">
              <a:lnSpc>
                <a:spcPct val="120000"/>
              </a:lnSpc>
              <a:buFont typeface="Arial" panose="020B0604020202020204" pitchFamily="34" charset="0"/>
              <a:buNone/>
              <a:defRPr/>
            </a:pPr>
            <a:r>
              <a:rPr lang="en-US" altLang="en-US" sz="1300" dirty="0">
                <a:solidFill>
                  <a:prstClr val="black"/>
                </a:solidFill>
              </a:rPr>
              <a:t>SI – Speech Impaired</a:t>
            </a:r>
          </a:p>
          <a:p>
            <a:pPr marL="0" indent="0">
              <a:lnSpc>
                <a:spcPct val="120000"/>
              </a:lnSpc>
              <a:buFont typeface="Arial" panose="020B0604020202020204" pitchFamily="34" charset="0"/>
              <a:buNone/>
              <a:defRPr/>
            </a:pPr>
            <a:r>
              <a:rPr lang="en-US" altLang="en-US" sz="1300" dirty="0">
                <a:solidFill>
                  <a:prstClr val="black"/>
                </a:solidFill>
              </a:rPr>
              <a:t>LI – Language Impaired</a:t>
            </a:r>
          </a:p>
          <a:p>
            <a:pPr marL="0" indent="0">
              <a:lnSpc>
                <a:spcPct val="120000"/>
              </a:lnSpc>
              <a:buFont typeface="Arial" panose="020B0604020202020204" pitchFamily="34" charset="0"/>
              <a:buNone/>
              <a:defRPr/>
            </a:pPr>
            <a:r>
              <a:rPr lang="en-US" altLang="en-US" sz="1300" dirty="0">
                <a:solidFill>
                  <a:prstClr val="black"/>
                </a:solidFill>
              </a:rPr>
              <a:t>EBD – Emotional/Behavioral Disability</a:t>
            </a:r>
          </a:p>
          <a:p>
            <a:pPr marL="0" indent="0">
              <a:lnSpc>
                <a:spcPct val="120000"/>
              </a:lnSpc>
              <a:buFont typeface="Arial" panose="020B0604020202020204" pitchFamily="34" charset="0"/>
              <a:buNone/>
              <a:defRPr/>
            </a:pPr>
            <a:r>
              <a:rPr lang="en-US" altLang="en-US" sz="1300" dirty="0">
                <a:solidFill>
                  <a:prstClr val="black"/>
                </a:solidFill>
              </a:rPr>
              <a:t>Other – Defined on next slide</a:t>
            </a:r>
          </a:p>
          <a:p>
            <a:pPr marL="0" indent="0">
              <a:buFont typeface="Arial" panose="020B0604020202020204" pitchFamily="34" charset="0"/>
              <a:buNone/>
              <a:defRPr/>
            </a:pPr>
            <a:endParaRPr lang="en-US" altLang="en-US" sz="675" dirty="0">
              <a:solidFill>
                <a:prstClr val="black"/>
              </a:solidFill>
            </a:endParaRPr>
          </a:p>
        </p:txBody>
      </p:sp>
    </p:spTree>
    <p:extLst>
      <p:ext uri="{BB962C8B-B14F-4D97-AF65-F5344CB8AC3E}">
        <p14:creationId xmlns:p14="http://schemas.microsoft.com/office/powerpoint/2010/main" val="2324169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8682FF2-14C6-338E-5421-192372239F37}"/>
              </a:ext>
            </a:extLst>
          </p:cNvPr>
          <p:cNvSpPr txBox="1">
            <a:spLocks/>
          </p:cNvSpPr>
          <p:nvPr/>
        </p:nvSpPr>
        <p:spPr bwMode="auto">
          <a:xfrm>
            <a:off x="244475" y="877311"/>
            <a:ext cx="8655050" cy="1006330"/>
          </a:xfrm>
          <a:prstGeom prst="rect">
            <a:avLst/>
          </a:prstGeom>
          <a:noFill/>
          <a:ln>
            <a:noFill/>
          </a:ln>
        </p:spPr>
        <p:txBody>
          <a:bodyPr lIns="91440" tIns="45720" rIns="91440" bIns="45720" anchor="t"/>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lnSpc>
                <a:spcPct val="100000"/>
              </a:lnSpc>
              <a:spcBef>
                <a:spcPct val="0"/>
              </a:spcBef>
              <a:spcAft>
                <a:spcPts val="0"/>
              </a:spcAft>
              <a:buClrTx/>
              <a:buFont typeface="Arial" panose="020B0604020202020204" pitchFamily="34" charset="0"/>
              <a:buNone/>
              <a:defRPr/>
            </a:pPr>
            <a:r>
              <a:rPr lang="en-US" altLang="en-US" sz="3200" b="1" dirty="0">
                <a:solidFill>
                  <a:srgbClr val="262A63"/>
                </a:solidFill>
                <a:latin typeface="Calibri"/>
                <a:ea typeface="ＭＳ Ｐゴシック"/>
                <a:cs typeface="+mn-cs"/>
              </a:rPr>
              <a:t>Florida’s SWD, Other Categories </a:t>
            </a:r>
          </a:p>
          <a:p>
            <a:pPr algn="ctr" eaLnBrk="1" fontAlgn="auto" hangingPunct="1">
              <a:lnSpc>
                <a:spcPct val="100000"/>
              </a:lnSpc>
              <a:spcBef>
                <a:spcPct val="0"/>
              </a:spcBef>
              <a:spcAft>
                <a:spcPts val="0"/>
              </a:spcAft>
              <a:buClrTx/>
              <a:buFont typeface="Arial" panose="020B0604020202020204" pitchFamily="34" charset="0"/>
              <a:buNone/>
              <a:defRPr/>
            </a:pPr>
            <a:r>
              <a:rPr lang="en-US" altLang="en-US" sz="3200" b="1" dirty="0">
                <a:solidFill>
                  <a:srgbClr val="262A63"/>
                </a:solidFill>
                <a:latin typeface="Calibri"/>
                <a:ea typeface="ＭＳ Ｐゴシック"/>
                <a:cs typeface="+mn-cs"/>
              </a:rPr>
              <a:t>Spring 2024</a:t>
            </a:r>
            <a:endParaRPr lang="en-US" altLang="en-US" sz="3200" b="1" dirty="0">
              <a:solidFill>
                <a:srgbClr val="262A63"/>
              </a:solidFill>
              <a:latin typeface="Calibri"/>
              <a:ea typeface="ＭＳ Ｐゴシック"/>
              <a:cs typeface="Calibri"/>
            </a:endParaRPr>
          </a:p>
        </p:txBody>
      </p:sp>
      <p:sp>
        <p:nvSpPr>
          <p:cNvPr id="5" name="Text Placeholder 5">
            <a:extLst>
              <a:ext uri="{FF2B5EF4-FFF2-40B4-BE49-F238E27FC236}">
                <a16:creationId xmlns:a16="http://schemas.microsoft.com/office/drawing/2014/main" id="{D8527B47-873C-9B3B-842A-D9DD7A5869E3}"/>
              </a:ext>
            </a:extLst>
          </p:cNvPr>
          <p:cNvSpPr txBox="1">
            <a:spLocks/>
          </p:cNvSpPr>
          <p:nvPr/>
        </p:nvSpPr>
        <p:spPr>
          <a:xfrm>
            <a:off x="6618288" y="2497137"/>
            <a:ext cx="1971675" cy="295275"/>
          </a:xfrm>
          <a:prstGeom prst="rect">
            <a:avLst/>
          </a:prstGeom>
          <a:solidFill>
            <a:srgbClr val="262A63"/>
          </a:solidFill>
        </p:spPr>
        <p:txBody>
          <a:bodyPr lIns="91440" tIns="45720" rIns="91440" bIns="45720" anchor="ctr"/>
          <a:lstStyle>
            <a:lvl1pPr marL="171450" indent="-171450" algn="l" rtl="0" eaLnBrk="0" fontAlgn="base" hangingPunct="0">
              <a:lnSpc>
                <a:spcPct val="90000"/>
              </a:lnSpc>
              <a:spcBef>
                <a:spcPts val="750"/>
              </a:spcBef>
              <a:spcAft>
                <a:spcPct val="0"/>
              </a:spcAft>
              <a:buClr>
                <a:srgbClr val="262A63"/>
              </a:buClr>
              <a:buFont typeface="Arial" panose="020B0604020202020204" pitchFamily="34" charset="0"/>
              <a:buChar char="•"/>
              <a:defRPr sz="2100" kern="1200">
                <a:solidFill>
                  <a:schemeClr val="tx1"/>
                </a:solidFill>
                <a:latin typeface="Calibri" panose="020F0502020204030204" pitchFamily="34" charset="0"/>
                <a:ea typeface="+mn-ea"/>
                <a:cs typeface="+mn-cs"/>
              </a:defRPr>
            </a:lvl1pPr>
            <a:lvl2pPr marL="514350" indent="-171450" algn="l" rtl="0" eaLnBrk="0" fontAlgn="base" hangingPunct="0">
              <a:lnSpc>
                <a:spcPct val="90000"/>
              </a:lnSpc>
              <a:spcBef>
                <a:spcPts val="375"/>
              </a:spcBef>
              <a:spcAft>
                <a:spcPct val="0"/>
              </a:spcAft>
              <a:buClr>
                <a:srgbClr val="00689B"/>
              </a:buClr>
              <a:buFont typeface="Arial" panose="020B0604020202020204" pitchFamily="34" charset="0"/>
              <a:buChar char="•"/>
              <a:defRPr sz="1800" kern="1200">
                <a:solidFill>
                  <a:schemeClr val="tx1"/>
                </a:solidFill>
                <a:latin typeface="Calibri" panose="020F0502020204030204" pitchFamily="34" charset="0"/>
                <a:ea typeface="+mn-ea"/>
                <a:cs typeface="+mn-cs"/>
              </a:defRPr>
            </a:lvl2pPr>
            <a:lvl3pPr marL="857250" indent="-171450" algn="l" rtl="0" eaLnBrk="0" fontAlgn="base" hangingPunct="0">
              <a:lnSpc>
                <a:spcPct val="90000"/>
              </a:lnSpc>
              <a:spcBef>
                <a:spcPts val="375"/>
              </a:spcBef>
              <a:spcAft>
                <a:spcPct val="0"/>
              </a:spcAft>
              <a:buClr>
                <a:srgbClr val="00A88D"/>
              </a:buClr>
              <a:buFont typeface="Arial" panose="020B0604020202020204" pitchFamily="34" charset="0"/>
              <a:buChar char="•"/>
              <a:defRPr sz="1500" kern="1200">
                <a:solidFill>
                  <a:schemeClr val="tx1"/>
                </a:solidFill>
                <a:latin typeface="Calibri" panose="020F0502020204030204" pitchFamily="34" charset="0"/>
                <a:ea typeface="+mn-ea"/>
                <a:cs typeface="+mn-cs"/>
              </a:defRPr>
            </a:lvl3pPr>
            <a:lvl4pPr marL="1028700" algn="l" rtl="0" eaLnBrk="0" fontAlgn="base" hangingPunct="0">
              <a:lnSpc>
                <a:spcPct val="90000"/>
              </a:lnSpc>
              <a:spcBef>
                <a:spcPts val="375"/>
              </a:spcBef>
              <a:spcAft>
                <a:spcPct val="0"/>
              </a:spcAft>
              <a:buClr>
                <a:srgbClr val="9CB63C"/>
              </a:buClr>
              <a:buFont typeface="Arial" panose="020B0604020202020204" pitchFamily="34" charset="0"/>
              <a:defRPr sz="1500" kern="1200">
                <a:solidFill>
                  <a:schemeClr val="tx1"/>
                </a:solidFill>
                <a:latin typeface="Calibri" panose="020F0502020204030204" pitchFamily="34" charset="0"/>
                <a:ea typeface="+mn-ea"/>
                <a:cs typeface="+mn-cs"/>
              </a:defRPr>
            </a:lvl4pPr>
            <a:lvl5pPr marL="1543050" indent="-171450" algn="l" rtl="0" eaLnBrk="0" fontAlgn="base" hangingPunct="0">
              <a:lnSpc>
                <a:spcPct val="90000"/>
              </a:lnSpc>
              <a:spcBef>
                <a:spcPts val="375"/>
              </a:spcBef>
              <a:spcAft>
                <a:spcPct val="0"/>
              </a:spcAft>
              <a:buClr>
                <a:srgbClr val="CD9D2C"/>
              </a:buClr>
              <a:buFont typeface="Arial" panose="020B0604020202020204" pitchFamily="34" charset="0"/>
              <a:buChar char="•"/>
              <a:defRPr sz="1500" kern="1200">
                <a:solidFill>
                  <a:schemeClr val="tx1"/>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defRPr/>
            </a:pPr>
            <a:r>
              <a:rPr lang="en-US" altLang="en-US" sz="1350" b="1" dirty="0">
                <a:solidFill>
                  <a:prstClr val="white"/>
                </a:solidFill>
                <a:latin typeface="Calibri"/>
              </a:rPr>
              <a:t>Other Disabilities</a:t>
            </a:r>
            <a:endParaRPr lang="en-US" dirty="0"/>
          </a:p>
        </p:txBody>
      </p:sp>
      <p:sp>
        <p:nvSpPr>
          <p:cNvPr id="89093" name="Content Placeholder 7">
            <a:extLst>
              <a:ext uri="{FF2B5EF4-FFF2-40B4-BE49-F238E27FC236}">
                <a16:creationId xmlns:a16="http://schemas.microsoft.com/office/drawing/2014/main" id="{D12535F2-A270-8818-22FA-9F84BAC70C3F}"/>
              </a:ext>
            </a:extLst>
          </p:cNvPr>
          <p:cNvSpPr txBox="1">
            <a:spLocks noChangeArrowheads="1"/>
          </p:cNvSpPr>
          <p:nvPr/>
        </p:nvSpPr>
        <p:spPr bwMode="auto">
          <a:xfrm>
            <a:off x="6618288" y="2717799"/>
            <a:ext cx="237172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514350" indent="-1714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857250" indent="-17145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1543050" indent="-17145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000250" indent="-17145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457450" indent="-17145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2914650" indent="-17145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371850" indent="-17145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spcBef>
                <a:spcPts val="750"/>
              </a:spcBef>
              <a:buFont typeface="Arial" panose="020B0604020202020204" pitchFamily="34" charset="0"/>
              <a:buNone/>
            </a:pPr>
            <a:endParaRPr lang="en-US" altLang="en-US" sz="1200" dirty="0">
              <a:solidFill>
                <a:srgbClr val="000000"/>
              </a:solidFill>
            </a:endParaRPr>
          </a:p>
          <a:p>
            <a:pPr>
              <a:spcBef>
                <a:spcPts val="750"/>
              </a:spcBef>
              <a:buNone/>
            </a:pPr>
            <a:r>
              <a:rPr lang="en-US" altLang="en-US" sz="1200" dirty="0">
                <a:solidFill>
                  <a:srgbClr val="000000"/>
                </a:solidFill>
                <a:latin typeface="Calibri"/>
                <a:cs typeface="Arial"/>
              </a:rPr>
              <a:t>HH - Hospitalized or Homebound</a:t>
            </a:r>
          </a:p>
          <a:p>
            <a:pPr>
              <a:spcBef>
                <a:spcPts val="750"/>
              </a:spcBef>
              <a:buFont typeface="Arial" panose="020B0604020202020204" pitchFamily="34" charset="0"/>
              <a:buNone/>
            </a:pPr>
            <a:r>
              <a:rPr lang="en-US" altLang="en-US" sz="1200" dirty="0">
                <a:solidFill>
                  <a:srgbClr val="000000"/>
                </a:solidFill>
                <a:latin typeface="Calibri"/>
                <a:cs typeface="Arial"/>
              </a:rPr>
              <a:t>DSI - Dual Sensory Impaired</a:t>
            </a:r>
          </a:p>
          <a:p>
            <a:pPr>
              <a:spcBef>
                <a:spcPts val="750"/>
              </a:spcBef>
              <a:buFont typeface="Arial" panose="020B0604020202020204" pitchFamily="34" charset="0"/>
              <a:buNone/>
            </a:pPr>
            <a:r>
              <a:rPr lang="en-US" altLang="en-US" sz="1200" dirty="0">
                <a:solidFill>
                  <a:srgbClr val="000000"/>
                </a:solidFill>
                <a:latin typeface="Calibri"/>
                <a:cs typeface="Arial"/>
              </a:rPr>
              <a:t>TBI - Traumatic Brain Injury</a:t>
            </a:r>
          </a:p>
          <a:p>
            <a:pPr>
              <a:spcBef>
                <a:spcPts val="750"/>
              </a:spcBef>
              <a:buFont typeface="Arial" panose="020B0604020202020204" pitchFamily="34" charset="0"/>
              <a:buNone/>
            </a:pPr>
            <a:r>
              <a:rPr lang="en-US" altLang="en-US" sz="1200" dirty="0">
                <a:solidFill>
                  <a:srgbClr val="000000"/>
                </a:solidFill>
                <a:latin typeface="Calibri"/>
                <a:cs typeface="Arial"/>
              </a:rPr>
              <a:t>EC - Established Conditions (0-2)</a:t>
            </a:r>
          </a:p>
          <a:p>
            <a:pPr>
              <a:spcBef>
                <a:spcPts val="750"/>
              </a:spcBef>
              <a:buFont typeface="Arial" panose="020B0604020202020204" pitchFamily="34" charset="0"/>
              <a:buNone/>
            </a:pPr>
            <a:r>
              <a:rPr lang="en-US" altLang="en-US" sz="1200" dirty="0">
                <a:solidFill>
                  <a:srgbClr val="000000"/>
                </a:solidFill>
                <a:latin typeface="Calibri"/>
                <a:cs typeface="Arial"/>
              </a:rPr>
              <a:t>OI - Orthopedic Impairment</a:t>
            </a:r>
          </a:p>
          <a:p>
            <a:pPr>
              <a:spcBef>
                <a:spcPts val="750"/>
              </a:spcBef>
              <a:buFont typeface="Arial" panose="020B0604020202020204" pitchFamily="34" charset="0"/>
              <a:buNone/>
            </a:pPr>
            <a:r>
              <a:rPr lang="en-US" altLang="en-US" sz="1200" dirty="0">
                <a:solidFill>
                  <a:srgbClr val="000000"/>
                </a:solidFill>
                <a:latin typeface="Calibri"/>
                <a:cs typeface="Arial"/>
              </a:rPr>
              <a:t>DHH - Deaf or Hard-of-Hearing</a:t>
            </a:r>
          </a:p>
          <a:p>
            <a:pPr>
              <a:spcBef>
                <a:spcPts val="750"/>
              </a:spcBef>
              <a:buFont typeface="Arial" panose="020B0604020202020204" pitchFamily="34" charset="0"/>
              <a:buNone/>
            </a:pPr>
            <a:r>
              <a:rPr lang="en-US" altLang="en-US" sz="1200" dirty="0">
                <a:solidFill>
                  <a:srgbClr val="000000"/>
                </a:solidFill>
                <a:latin typeface="Calibri"/>
                <a:cs typeface="Arial"/>
              </a:rPr>
              <a:t>VI - Visual Impairment</a:t>
            </a:r>
          </a:p>
        </p:txBody>
      </p:sp>
      <p:sp>
        <p:nvSpPr>
          <p:cNvPr id="2" name="TextBox 1">
            <a:extLst>
              <a:ext uri="{FF2B5EF4-FFF2-40B4-BE49-F238E27FC236}">
                <a16:creationId xmlns:a16="http://schemas.microsoft.com/office/drawing/2014/main" id="{3D6DAE35-81D9-78AD-3D3E-5447DB66B3CF}"/>
              </a:ext>
            </a:extLst>
          </p:cNvPr>
          <p:cNvSpPr txBox="1"/>
          <p:nvPr/>
        </p:nvSpPr>
        <p:spPr>
          <a:xfrm>
            <a:off x="3588544" y="6240263"/>
            <a:ext cx="1966912" cy="252413"/>
          </a:xfrm>
          <a:prstGeom prst="rect">
            <a:avLst/>
          </a:prstGeom>
          <a:noFill/>
        </p:spPr>
        <p:txBody>
          <a:bodyPr>
            <a:spAutoFit/>
          </a:bodyPr>
          <a:lstStyle/>
          <a:p>
            <a:pPr algn="ctr">
              <a:defRPr/>
            </a:pPr>
            <a:r>
              <a:rPr lang="en-US" sz="1050" dirty="0">
                <a:solidFill>
                  <a:prstClr val="black"/>
                </a:solidFill>
                <a:latin typeface="Calibri"/>
              </a:rPr>
              <a:t>Source: Final Survey 2, 2023-24</a:t>
            </a:r>
          </a:p>
        </p:txBody>
      </p:sp>
      <p:graphicFrame>
        <p:nvGraphicFramePr>
          <p:cNvPr id="8" name="Chart 7">
            <a:extLst>
              <a:ext uri="{FF2B5EF4-FFF2-40B4-BE49-F238E27FC236}">
                <a16:creationId xmlns:a16="http://schemas.microsoft.com/office/drawing/2014/main" id="{10C7C401-2795-A5D0-D538-775E5ADF208D}"/>
              </a:ext>
            </a:extLst>
          </p:cNvPr>
          <p:cNvGraphicFramePr/>
          <p:nvPr>
            <p:extLst>
              <p:ext uri="{D42A27DB-BD31-4B8C-83A1-F6EECF244321}">
                <p14:modId xmlns:p14="http://schemas.microsoft.com/office/powerpoint/2010/main" val="1867664775"/>
              </p:ext>
            </p:extLst>
          </p:nvPr>
        </p:nvGraphicFramePr>
        <p:xfrm>
          <a:off x="196644" y="1874838"/>
          <a:ext cx="6271419" cy="43674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945D5-B2B2-7AB5-4EF7-18311B1B3D12}"/>
              </a:ext>
            </a:extLst>
          </p:cNvPr>
          <p:cNvSpPr>
            <a:spLocks noGrp="1"/>
          </p:cNvSpPr>
          <p:nvPr>
            <p:ph type="title"/>
          </p:nvPr>
        </p:nvSpPr>
        <p:spPr>
          <a:xfrm>
            <a:off x="1065276" y="2747412"/>
            <a:ext cx="7013448" cy="1077016"/>
          </a:xfrm>
        </p:spPr>
        <p:txBody>
          <a:bodyPr>
            <a:normAutofit/>
          </a:bodyPr>
          <a:lstStyle/>
          <a:p>
            <a:r>
              <a:rPr lang="en-US" dirty="0"/>
              <a:t>SWD in Charter Schools</a:t>
            </a:r>
          </a:p>
        </p:txBody>
      </p:sp>
    </p:spTree>
    <p:extLst>
      <p:ext uri="{BB962C8B-B14F-4D97-AF65-F5344CB8AC3E}">
        <p14:creationId xmlns:p14="http://schemas.microsoft.com/office/powerpoint/2010/main" val="2400343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777FBF-F7B3-514D-2D9E-2D8C181F1B9D}"/>
              </a:ext>
            </a:extLst>
          </p:cNvPr>
          <p:cNvSpPr>
            <a:spLocks noGrp="1"/>
          </p:cNvSpPr>
          <p:nvPr>
            <p:ph type="title"/>
          </p:nvPr>
        </p:nvSpPr>
        <p:spPr>
          <a:xfrm>
            <a:off x="628650" y="938784"/>
            <a:ext cx="8222742" cy="967564"/>
          </a:xfrm>
        </p:spPr>
        <p:txBody>
          <a:bodyPr/>
          <a:lstStyle/>
          <a:p>
            <a:pPr algn="ctr"/>
            <a:r>
              <a:rPr lang="en-US" dirty="0"/>
              <a:t>SWD in Charter Schools</a:t>
            </a:r>
          </a:p>
        </p:txBody>
      </p:sp>
      <p:sp>
        <p:nvSpPr>
          <p:cNvPr id="4" name="Content Placeholder 3">
            <a:extLst>
              <a:ext uri="{FF2B5EF4-FFF2-40B4-BE49-F238E27FC236}">
                <a16:creationId xmlns:a16="http://schemas.microsoft.com/office/drawing/2014/main" id="{108019FA-A084-27ED-23DF-C246F1401418}"/>
              </a:ext>
            </a:extLst>
          </p:cNvPr>
          <p:cNvSpPr>
            <a:spLocks noGrp="1"/>
          </p:cNvSpPr>
          <p:nvPr>
            <p:ph idx="1"/>
          </p:nvPr>
        </p:nvSpPr>
        <p:spPr>
          <a:xfrm>
            <a:off x="628650" y="1906348"/>
            <a:ext cx="7886700" cy="4482260"/>
          </a:xfrm>
        </p:spPr>
        <p:txBody>
          <a:bodyPr/>
          <a:lstStyle/>
          <a:p>
            <a:r>
              <a:rPr lang="en-US" sz="2600" dirty="0"/>
              <a:t>SWD attending charter schools and their parents retain all rights and protections under Part B of IDEA that they would have if attending other public schools.</a:t>
            </a:r>
          </a:p>
          <a:p>
            <a:r>
              <a:rPr lang="en-US" sz="2600" dirty="0"/>
              <a:t>Under IDEA, all SWD, including charter school SWD, must receive FAPE through the provision of special education and related services in conformity with a properly developed individual educational plan (IEP).</a:t>
            </a:r>
          </a:p>
          <a:p>
            <a:pPr marL="0" indent="0">
              <a:buNone/>
            </a:pPr>
            <a:endParaRPr lang="en-US" sz="2000" dirty="0"/>
          </a:p>
          <a:p>
            <a:pPr marL="0" indent="0">
              <a:buNone/>
            </a:pPr>
            <a:r>
              <a:rPr lang="en-US" sz="2000" dirty="0"/>
              <a:t>Source: </a:t>
            </a:r>
            <a:r>
              <a:rPr lang="en-US" sz="2000" dirty="0">
                <a:hlinkClick r:id="rId3"/>
              </a:rPr>
              <a:t>United States Department of Education, Office for Civil Rights, Office of Special Education and Rehabilitative Services, 2016</a:t>
            </a:r>
            <a:endParaRPr lang="en-US" sz="2000" dirty="0"/>
          </a:p>
        </p:txBody>
      </p:sp>
    </p:spTree>
    <p:extLst>
      <p:ext uri="{BB962C8B-B14F-4D97-AF65-F5344CB8AC3E}">
        <p14:creationId xmlns:p14="http://schemas.microsoft.com/office/powerpoint/2010/main" val="3460683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18739-67E8-A9AC-F2A1-45FAF3C9F545}"/>
              </a:ext>
            </a:extLst>
          </p:cNvPr>
          <p:cNvSpPr>
            <a:spLocks noGrp="1"/>
          </p:cNvSpPr>
          <p:nvPr>
            <p:ph type="title"/>
          </p:nvPr>
        </p:nvSpPr>
        <p:spPr>
          <a:xfrm>
            <a:off x="628650" y="812800"/>
            <a:ext cx="7886700" cy="626682"/>
          </a:xfrm>
        </p:spPr>
        <p:txBody>
          <a:bodyPr/>
          <a:lstStyle/>
          <a:p>
            <a:pPr algn="ctr"/>
            <a:r>
              <a:rPr lang="en-US" dirty="0"/>
              <a:t>SWD in Charter Schools, Continued</a:t>
            </a:r>
          </a:p>
        </p:txBody>
      </p:sp>
      <p:sp>
        <p:nvSpPr>
          <p:cNvPr id="3" name="Content Placeholder 2">
            <a:extLst>
              <a:ext uri="{FF2B5EF4-FFF2-40B4-BE49-F238E27FC236}">
                <a16:creationId xmlns:a16="http://schemas.microsoft.com/office/drawing/2014/main" id="{59D5825B-EE58-EA0E-CA4F-5811AA8387DD}"/>
              </a:ext>
            </a:extLst>
          </p:cNvPr>
          <p:cNvSpPr>
            <a:spLocks noGrp="1"/>
          </p:cNvSpPr>
          <p:nvPr>
            <p:ph idx="1"/>
          </p:nvPr>
        </p:nvSpPr>
        <p:spPr>
          <a:xfrm>
            <a:off x="628650" y="1439482"/>
            <a:ext cx="7886700" cy="4799252"/>
          </a:xfrm>
        </p:spPr>
        <p:txBody>
          <a:bodyPr/>
          <a:lstStyle/>
          <a:p>
            <a:r>
              <a:rPr lang="en-US" sz="2400" dirty="0"/>
              <a:t>A charter school may not unilaterally limit the services it will provide a particular SWD. The responsible charter local education agency (LEA), or the LEA that includes the public charter school, must provide a program of FAPE for the student in the least restrictive environment (LRE) in which the student’s IEP can be implemented.</a:t>
            </a:r>
          </a:p>
          <a:p>
            <a:r>
              <a:rPr lang="en-US" sz="2400" dirty="0"/>
              <a:t>States must ensure that the LEAs meet all their responsibilities under Part B of IDEA, including the LRE requirements. In this context, the LRE provisions require that, to the maximum extent appropriate to their needs, SWD attending public schools will be educated with students without disabilities.</a:t>
            </a:r>
          </a:p>
          <a:p>
            <a:pPr marL="0" indent="0">
              <a:buNone/>
            </a:pPr>
            <a:endParaRPr lang="en-US" sz="2600" dirty="0"/>
          </a:p>
        </p:txBody>
      </p:sp>
    </p:spTree>
    <p:extLst>
      <p:ext uri="{BB962C8B-B14F-4D97-AF65-F5344CB8AC3E}">
        <p14:creationId xmlns:p14="http://schemas.microsoft.com/office/powerpoint/2010/main" val="2428563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FF060-B16B-6C1F-D46A-1648BFE80288}"/>
              </a:ext>
            </a:extLst>
          </p:cNvPr>
          <p:cNvSpPr>
            <a:spLocks noGrp="1"/>
          </p:cNvSpPr>
          <p:nvPr>
            <p:ph type="title"/>
          </p:nvPr>
        </p:nvSpPr>
        <p:spPr/>
        <p:txBody>
          <a:bodyPr>
            <a:normAutofit/>
          </a:bodyPr>
          <a:lstStyle/>
          <a:p>
            <a:r>
              <a:rPr lang="en-US" dirty="0"/>
              <a:t>FAPE</a:t>
            </a:r>
          </a:p>
        </p:txBody>
      </p:sp>
    </p:spTree>
    <p:extLst>
      <p:ext uri="{BB962C8B-B14F-4D97-AF65-F5344CB8AC3E}">
        <p14:creationId xmlns:p14="http://schemas.microsoft.com/office/powerpoint/2010/main" val="2141038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6D94-246E-16A0-06A9-3726BB93BB0F}"/>
              </a:ext>
            </a:extLst>
          </p:cNvPr>
          <p:cNvSpPr>
            <a:spLocks noGrp="1"/>
          </p:cNvSpPr>
          <p:nvPr>
            <p:ph type="title"/>
          </p:nvPr>
        </p:nvSpPr>
        <p:spPr>
          <a:xfrm>
            <a:off x="628650" y="719098"/>
            <a:ext cx="7886700" cy="793750"/>
          </a:xfrm>
        </p:spPr>
        <p:txBody>
          <a:bodyPr/>
          <a:lstStyle/>
          <a:p>
            <a:pPr algn="ctr"/>
            <a:r>
              <a:rPr lang="en-US" dirty="0"/>
              <a:t>FAPE is a Regulatory Term</a:t>
            </a:r>
          </a:p>
        </p:txBody>
      </p:sp>
      <p:sp>
        <p:nvSpPr>
          <p:cNvPr id="3" name="Content Placeholder 2">
            <a:extLst>
              <a:ext uri="{FF2B5EF4-FFF2-40B4-BE49-F238E27FC236}">
                <a16:creationId xmlns:a16="http://schemas.microsoft.com/office/drawing/2014/main" id="{DEDD599C-EE49-4A31-DA4F-F30F84A76FF5}"/>
              </a:ext>
            </a:extLst>
          </p:cNvPr>
          <p:cNvSpPr>
            <a:spLocks noGrp="1"/>
          </p:cNvSpPr>
          <p:nvPr>
            <p:ph idx="1"/>
          </p:nvPr>
        </p:nvSpPr>
        <p:spPr>
          <a:xfrm>
            <a:off x="628650" y="1723468"/>
            <a:ext cx="7886700" cy="4652948"/>
          </a:xfrm>
        </p:spPr>
        <p:txBody>
          <a:bodyPr/>
          <a:lstStyle/>
          <a:p>
            <a:pPr marL="0" indent="0">
              <a:buNone/>
            </a:pPr>
            <a:r>
              <a:rPr lang="en-US" sz="2600" dirty="0"/>
              <a:t>FAPE is defined to include special education and related services that: (a) are provided at public expense, under public supervision and direction, and without charge; </a:t>
            </a:r>
            <a:br>
              <a:rPr lang="en-US" sz="2600" dirty="0"/>
            </a:br>
            <a:r>
              <a:rPr lang="en-US" sz="2600" dirty="0"/>
              <a:t>(b) meet the standards of the state education agency, including IDEA Part B requirements; (c) include an appropriate preschool, elementary school or secondary school education in the state involved; and (d) are provided in conformity with an IEP that meets the requirements of 34 C.F.R. §§ 300.320 through 300.324. (34 C.F.R. § 300.17; see also 20 United States Code 1401(9)). Further, each child with a disability is entitled to receive FAPE in the LRE (34 C.F.R. § § 300.114 through 300.118).</a:t>
            </a:r>
          </a:p>
          <a:p>
            <a:endParaRPr lang="en-US" dirty="0"/>
          </a:p>
        </p:txBody>
      </p:sp>
    </p:spTree>
    <p:extLst>
      <p:ext uri="{BB962C8B-B14F-4D97-AF65-F5344CB8AC3E}">
        <p14:creationId xmlns:p14="http://schemas.microsoft.com/office/powerpoint/2010/main" val="1748416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FEBC4-DE1B-0EBB-9C5B-DED2DE8B2443}"/>
              </a:ext>
            </a:extLst>
          </p:cNvPr>
          <p:cNvSpPr>
            <a:spLocks noGrp="1"/>
          </p:cNvSpPr>
          <p:nvPr>
            <p:ph type="title"/>
          </p:nvPr>
        </p:nvSpPr>
        <p:spPr>
          <a:xfrm>
            <a:off x="628650" y="709344"/>
            <a:ext cx="7886700" cy="793750"/>
          </a:xfrm>
        </p:spPr>
        <p:txBody>
          <a:bodyPr/>
          <a:lstStyle/>
          <a:p>
            <a:pPr algn="ctr"/>
            <a:r>
              <a:rPr lang="en-US" dirty="0"/>
              <a:t>What is a Denial of FAPE?</a:t>
            </a:r>
          </a:p>
        </p:txBody>
      </p:sp>
      <p:sp>
        <p:nvSpPr>
          <p:cNvPr id="3" name="Content Placeholder 2">
            <a:extLst>
              <a:ext uri="{FF2B5EF4-FFF2-40B4-BE49-F238E27FC236}">
                <a16:creationId xmlns:a16="http://schemas.microsoft.com/office/drawing/2014/main" id="{1E93E496-C297-CC72-D006-F4C217B2547B}"/>
              </a:ext>
            </a:extLst>
          </p:cNvPr>
          <p:cNvSpPr>
            <a:spLocks noGrp="1"/>
          </p:cNvSpPr>
          <p:nvPr>
            <p:ph idx="1"/>
          </p:nvPr>
        </p:nvSpPr>
        <p:spPr>
          <a:xfrm>
            <a:off x="628650" y="1610132"/>
            <a:ext cx="7886700" cy="4880820"/>
          </a:xfrm>
        </p:spPr>
        <p:txBody>
          <a:bodyPr/>
          <a:lstStyle/>
          <a:p>
            <a:pPr marL="0" indent="0">
              <a:buNone/>
            </a:pPr>
            <a:r>
              <a:rPr lang="en-US" sz="2600" dirty="0"/>
              <a:t>A denial of FAPE means that the school has failed to provide the FAPE they are required by law to provide </a:t>
            </a:r>
            <a:br>
              <a:rPr lang="en-US" sz="2600" dirty="0"/>
            </a:br>
            <a:r>
              <a:rPr lang="en-US" sz="2600" dirty="0"/>
              <a:t>(IEP driven). A denial of FAPE occurs when the school:</a:t>
            </a:r>
            <a:endParaRPr lang="en-US" sz="2200" dirty="0"/>
          </a:p>
          <a:p>
            <a:pPr lvl="1"/>
            <a:r>
              <a:rPr lang="en-US" dirty="0"/>
              <a:t>Fails to provide special education or related services;</a:t>
            </a:r>
          </a:p>
          <a:p>
            <a:pPr lvl="1"/>
            <a:r>
              <a:rPr lang="en-US" dirty="0"/>
              <a:t>Fails to provide accommodations;</a:t>
            </a:r>
          </a:p>
          <a:p>
            <a:pPr lvl="1"/>
            <a:r>
              <a:rPr lang="en-US" dirty="0"/>
              <a:t>Fails to properly assess a student in all areas of a suspected disability;</a:t>
            </a:r>
          </a:p>
          <a:p>
            <a:pPr lvl="1"/>
            <a:r>
              <a:rPr lang="en-US" dirty="0"/>
              <a:t>Fails to revise the IEP when the student does not meet any goals; or</a:t>
            </a:r>
          </a:p>
          <a:p>
            <a:pPr lvl="1"/>
            <a:r>
              <a:rPr lang="en-US" dirty="0"/>
              <a:t>Conducts an IEP team meeting without parent notification.</a:t>
            </a:r>
          </a:p>
        </p:txBody>
      </p:sp>
    </p:spTree>
    <p:extLst>
      <p:ext uri="{BB962C8B-B14F-4D97-AF65-F5344CB8AC3E}">
        <p14:creationId xmlns:p14="http://schemas.microsoft.com/office/powerpoint/2010/main" val="2623450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CE3A1-50E2-6231-414C-20E6FA978D4F}"/>
              </a:ext>
            </a:extLst>
          </p:cNvPr>
          <p:cNvSpPr>
            <a:spLocks noGrp="1"/>
          </p:cNvSpPr>
          <p:nvPr>
            <p:ph type="title"/>
          </p:nvPr>
        </p:nvSpPr>
        <p:spPr/>
        <p:txBody>
          <a:bodyPr>
            <a:normAutofit fontScale="90000"/>
          </a:bodyPr>
          <a:lstStyle/>
          <a:p>
            <a:r>
              <a:rPr lang="en-US"/>
              <a:t>Potential Findings and</a:t>
            </a:r>
            <a:br>
              <a:rPr lang="en-US" dirty="0"/>
            </a:br>
            <a:r>
              <a:rPr lang="en-US" dirty="0"/>
              <a:t>Corrective Actions</a:t>
            </a:r>
          </a:p>
        </p:txBody>
      </p:sp>
    </p:spTree>
    <p:extLst>
      <p:ext uri="{BB962C8B-B14F-4D97-AF65-F5344CB8AC3E}">
        <p14:creationId xmlns:p14="http://schemas.microsoft.com/office/powerpoint/2010/main" val="870506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D6BF0-83A6-CE41-8ED3-2C94A4C538F7}"/>
              </a:ext>
            </a:extLst>
          </p:cNvPr>
          <p:cNvSpPr>
            <a:spLocks noGrp="1"/>
          </p:cNvSpPr>
          <p:nvPr>
            <p:ph type="title"/>
          </p:nvPr>
        </p:nvSpPr>
        <p:spPr/>
        <p:txBody>
          <a:bodyPr/>
          <a:lstStyle/>
          <a:p>
            <a:pPr algn="ctr"/>
            <a:r>
              <a:rPr lang="en-US" dirty="0"/>
              <a:t>Meeting FAPE</a:t>
            </a:r>
          </a:p>
        </p:txBody>
      </p:sp>
      <p:sp>
        <p:nvSpPr>
          <p:cNvPr id="3" name="Content Placeholder 2">
            <a:extLst>
              <a:ext uri="{FF2B5EF4-FFF2-40B4-BE49-F238E27FC236}">
                <a16:creationId xmlns:a16="http://schemas.microsoft.com/office/drawing/2014/main" id="{8633D3AB-B52F-B11B-9198-06A0C3665FF7}"/>
              </a:ext>
            </a:extLst>
          </p:cNvPr>
          <p:cNvSpPr>
            <a:spLocks noGrp="1"/>
          </p:cNvSpPr>
          <p:nvPr>
            <p:ph idx="1"/>
          </p:nvPr>
        </p:nvSpPr>
        <p:spPr/>
        <p:txBody>
          <a:bodyPr/>
          <a:lstStyle/>
          <a:p>
            <a:pPr marL="0" indent="0">
              <a:buNone/>
            </a:pPr>
            <a:r>
              <a:rPr lang="en-US" sz="2600" b="0" i="0" dirty="0">
                <a:solidFill>
                  <a:srgbClr val="000000"/>
                </a:solidFill>
                <a:effectLst/>
                <a:latin typeface="Calibri body"/>
              </a:rPr>
              <a:t>Whether the district or charter LEA failed to make a FAPE available to the student, in accordance with the requirements of 34 C.F.R. § 300.101 and the corresponding requirements of Rule 6A-6.03028, Florida Administrative Code (F.A.C.), from June 7, 2023, to February 19, 2024, specifically by:</a:t>
            </a:r>
            <a:endParaRPr lang="en-US" sz="2600" dirty="0">
              <a:latin typeface="Calibri body"/>
            </a:endParaRPr>
          </a:p>
        </p:txBody>
      </p:sp>
    </p:spTree>
    <p:extLst>
      <p:ext uri="{BB962C8B-B14F-4D97-AF65-F5344CB8AC3E}">
        <p14:creationId xmlns:p14="http://schemas.microsoft.com/office/powerpoint/2010/main" val="3609656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3D765DDF-74A3-CF76-FC41-EB4F7CF47CA3}"/>
              </a:ext>
            </a:extLst>
          </p:cNvPr>
          <p:cNvSpPr>
            <a:spLocks noGrp="1"/>
          </p:cNvSpPr>
          <p:nvPr>
            <p:ph type="title"/>
          </p:nvPr>
        </p:nvSpPr>
        <p:spPr>
          <a:xfrm>
            <a:off x="628650" y="698499"/>
            <a:ext cx="7886700" cy="744221"/>
          </a:xfrm>
        </p:spPr>
        <p:txBody>
          <a:bodyPr wrap="square" anchor="b">
            <a:normAutofit/>
          </a:bodyPr>
          <a:lstStyle/>
          <a:p>
            <a:pPr algn="ctr"/>
            <a:r>
              <a:rPr altLang="en-US" dirty="0"/>
              <a:t>Agenda</a:t>
            </a:r>
          </a:p>
        </p:txBody>
      </p:sp>
      <p:sp>
        <p:nvSpPr>
          <p:cNvPr id="2" name="Content Placeholder 1">
            <a:extLst>
              <a:ext uri="{FF2B5EF4-FFF2-40B4-BE49-F238E27FC236}">
                <a16:creationId xmlns:a16="http://schemas.microsoft.com/office/drawing/2014/main" id="{11FE7D6F-10CB-596D-9A0B-E7923EDE6350}"/>
              </a:ext>
            </a:extLst>
          </p:cNvPr>
          <p:cNvSpPr>
            <a:spLocks noGrp="1"/>
          </p:cNvSpPr>
          <p:nvPr>
            <p:ph idx="1"/>
          </p:nvPr>
        </p:nvSpPr>
        <p:spPr>
          <a:xfrm>
            <a:off x="320040" y="1804748"/>
            <a:ext cx="8503920" cy="4354753"/>
          </a:xfrm>
        </p:spPr>
        <p:txBody>
          <a:bodyPr/>
          <a:lstStyle/>
          <a:p>
            <a:r>
              <a:rPr lang="en-US" sz="2600" dirty="0">
                <a:latin typeface="Calibri"/>
                <a:ea typeface="Calibri"/>
                <a:cs typeface="Calibri"/>
              </a:rPr>
              <a:t>Purpose of the Individuals with Disabilities Education Act (IDEA) Part B</a:t>
            </a:r>
            <a:endParaRPr lang="en-US" sz="2600" dirty="0"/>
          </a:p>
          <a:p>
            <a:r>
              <a:rPr lang="en-US" sz="2600" dirty="0">
                <a:latin typeface="Calibri"/>
                <a:ea typeface="Calibri"/>
                <a:cs typeface="Calibri"/>
              </a:rPr>
              <a:t>Students with disabilities (SWD) data</a:t>
            </a:r>
          </a:p>
          <a:p>
            <a:r>
              <a:rPr lang="en-US" sz="2600" dirty="0">
                <a:latin typeface="Calibri"/>
                <a:ea typeface="Calibri"/>
                <a:cs typeface="Calibri"/>
              </a:rPr>
              <a:t>Rights and protections under IDEA Part B</a:t>
            </a:r>
          </a:p>
          <a:p>
            <a:r>
              <a:rPr lang="en-US" sz="2600" dirty="0">
                <a:latin typeface="Calibri"/>
                <a:ea typeface="Calibri"/>
                <a:cs typeface="Calibri"/>
              </a:rPr>
              <a:t>Provision of a free appropriate public education (FAPE)</a:t>
            </a:r>
          </a:p>
          <a:p>
            <a:r>
              <a:rPr lang="en-US" sz="2600" dirty="0">
                <a:latin typeface="Calibri"/>
                <a:ea typeface="Calibri"/>
                <a:cs typeface="Calibri"/>
              </a:rPr>
              <a:t>Policies and procedures</a:t>
            </a:r>
          </a:p>
          <a:p>
            <a:r>
              <a:rPr lang="en-US" sz="2600" dirty="0">
                <a:latin typeface="Calibri"/>
                <a:ea typeface="Calibri"/>
                <a:cs typeface="Calibri"/>
              </a:rPr>
              <a:t>State complaints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1C7C-0278-A7D0-902D-94B0019F5608}"/>
              </a:ext>
            </a:extLst>
          </p:cNvPr>
          <p:cNvSpPr>
            <a:spLocks noGrp="1"/>
          </p:cNvSpPr>
          <p:nvPr>
            <p:ph type="title"/>
          </p:nvPr>
        </p:nvSpPr>
        <p:spPr>
          <a:xfrm>
            <a:off x="628650" y="902970"/>
            <a:ext cx="7886700" cy="674688"/>
          </a:xfrm>
        </p:spPr>
        <p:txBody>
          <a:bodyPr/>
          <a:lstStyle/>
          <a:p>
            <a:pPr algn="ctr"/>
            <a:r>
              <a:rPr lang="en-US" dirty="0"/>
              <a:t>Potential Findings</a:t>
            </a:r>
          </a:p>
        </p:txBody>
      </p:sp>
      <p:sp>
        <p:nvSpPr>
          <p:cNvPr id="3" name="Content Placeholder 2">
            <a:extLst>
              <a:ext uri="{FF2B5EF4-FFF2-40B4-BE49-F238E27FC236}">
                <a16:creationId xmlns:a16="http://schemas.microsoft.com/office/drawing/2014/main" id="{8ED73EAB-B1FC-D24C-969A-264E164968EA}"/>
              </a:ext>
            </a:extLst>
          </p:cNvPr>
          <p:cNvSpPr>
            <a:spLocks noGrp="1"/>
          </p:cNvSpPr>
          <p:nvPr>
            <p:ph idx="1"/>
          </p:nvPr>
        </p:nvSpPr>
        <p:spPr>
          <a:xfrm>
            <a:off x="628650" y="1723468"/>
            <a:ext cx="7886700" cy="4688762"/>
          </a:xfrm>
        </p:spPr>
        <p:txBody>
          <a:bodyPr/>
          <a:lstStyle/>
          <a:p>
            <a:r>
              <a:rPr lang="en-US" sz="2600" dirty="0"/>
              <a:t>Failing to reevaluate students;</a:t>
            </a:r>
          </a:p>
          <a:p>
            <a:r>
              <a:rPr lang="en-US" sz="2600" dirty="0"/>
              <a:t>Failing to implement the student’s IEP, specifically direct instruction in, e.g., English language arts;</a:t>
            </a:r>
          </a:p>
          <a:p>
            <a:r>
              <a:rPr lang="en-US" sz="2600" dirty="0"/>
              <a:t>Failing to provide ESE and related services;</a:t>
            </a:r>
          </a:p>
          <a:p>
            <a:r>
              <a:rPr lang="en-US" sz="2600" dirty="0"/>
              <a:t>Failing to develop, review and revise the student’s IEP and positive behavior intervention plan (PBIP); or</a:t>
            </a:r>
          </a:p>
          <a:p>
            <a:r>
              <a:rPr lang="en-US" sz="2600" dirty="0"/>
              <a:t>Failing to implement the student’s IEP and PBIP; and adding information and collecting data for the IEP and PBIP without parental consent.</a:t>
            </a:r>
          </a:p>
          <a:p>
            <a:endParaRPr lang="en-US" dirty="0"/>
          </a:p>
        </p:txBody>
      </p:sp>
    </p:spTree>
    <p:extLst>
      <p:ext uri="{BB962C8B-B14F-4D97-AF65-F5344CB8AC3E}">
        <p14:creationId xmlns:p14="http://schemas.microsoft.com/office/powerpoint/2010/main" val="4249914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2C963-1DB4-BEBD-8B64-4C9676392430}"/>
              </a:ext>
            </a:extLst>
          </p:cNvPr>
          <p:cNvSpPr>
            <a:spLocks noGrp="1"/>
          </p:cNvSpPr>
          <p:nvPr>
            <p:ph type="title"/>
          </p:nvPr>
        </p:nvSpPr>
        <p:spPr>
          <a:xfrm>
            <a:off x="628650" y="834389"/>
            <a:ext cx="7886700" cy="622059"/>
          </a:xfrm>
        </p:spPr>
        <p:txBody>
          <a:bodyPr/>
          <a:lstStyle/>
          <a:p>
            <a:pPr algn="ctr"/>
            <a:r>
              <a:rPr lang="en-US" dirty="0"/>
              <a:t>Corrective Actions </a:t>
            </a:r>
            <a:r>
              <a:rPr lang="en-US" i="0" dirty="0">
                <a:solidFill>
                  <a:srgbClr val="1F1F1F"/>
                </a:solidFill>
                <a:effectLst/>
                <a:latin typeface="+mn-lt"/>
              </a:rPr>
              <a:t>– </a:t>
            </a:r>
            <a:r>
              <a:rPr lang="en-US" i="0" dirty="0">
                <a:effectLst/>
                <a:latin typeface="+mn-lt"/>
              </a:rPr>
              <a:t>Example</a:t>
            </a:r>
            <a:endParaRPr lang="en-US" dirty="0">
              <a:latin typeface="+mn-lt"/>
            </a:endParaRPr>
          </a:p>
        </p:txBody>
      </p:sp>
      <p:sp>
        <p:nvSpPr>
          <p:cNvPr id="3" name="Content Placeholder 2">
            <a:extLst>
              <a:ext uri="{FF2B5EF4-FFF2-40B4-BE49-F238E27FC236}">
                <a16:creationId xmlns:a16="http://schemas.microsoft.com/office/drawing/2014/main" id="{FDECC490-13FC-ECA8-28C8-EBC5F24DA45C}"/>
              </a:ext>
            </a:extLst>
          </p:cNvPr>
          <p:cNvSpPr>
            <a:spLocks noGrp="1"/>
          </p:cNvSpPr>
          <p:nvPr>
            <p:ph idx="1"/>
          </p:nvPr>
        </p:nvSpPr>
        <p:spPr>
          <a:xfrm>
            <a:off x="628650" y="1810779"/>
            <a:ext cx="7886700" cy="3664191"/>
          </a:xfrm>
        </p:spPr>
        <p:txBody>
          <a:bodyPr/>
          <a:lstStyle/>
          <a:p>
            <a:pPr marL="0" marR="0" lvl="0" indent="0" algn="l" defTabSz="914400" rtl="0" eaLnBrk="0" fontAlgn="base" latinLnBrk="0" hangingPunct="0">
              <a:lnSpc>
                <a:spcPct val="90000"/>
              </a:lnSpc>
              <a:spcBef>
                <a:spcPts val="1000"/>
              </a:spcBef>
              <a:spcAft>
                <a:spcPct val="0"/>
              </a:spcAft>
              <a:buClr>
                <a:srgbClr val="262A63"/>
              </a:buClr>
              <a:buSz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Action 1-A (student specific)</a:t>
            </a:r>
          </a:p>
          <a:p>
            <a:pPr marL="0" indent="0">
              <a:buNone/>
              <a:defRPr/>
            </a:pPr>
            <a:r>
              <a:rPr kumimoji="0" lang="en-US" sz="260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By [date stated]</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the district must:</a:t>
            </a:r>
          </a:p>
          <a:p>
            <a:pPr marL="514350" indent="-514350">
              <a:buFont typeface="+mj-lt"/>
              <a:buAutoNum type="arabicPeriod"/>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Determine the amount of intensive instruction in </a:t>
            </a:r>
            <a:r>
              <a:rPr lang="en-US" sz="2600" dirty="0"/>
              <a:t>English language arts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that the student was required to receive [from </a:t>
            </a:r>
            <a:r>
              <a:rPr lang="en-US" sz="2600" dirty="0">
                <a:solidFill>
                  <a:prstClr val="black"/>
                </a:solidFill>
              </a:rPr>
              <a:t>date</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to date].</a:t>
            </a:r>
          </a:p>
          <a:p>
            <a:pPr marL="514350" indent="-514350">
              <a:buFont typeface="+mj-lt"/>
              <a:buAutoNum type="arabicPeriod"/>
              <a:defRPr/>
            </a:pPr>
            <a:r>
              <a:rPr lang="en-US" sz="2600" dirty="0">
                <a:solidFill>
                  <a:prstClr val="black"/>
                </a:solidFill>
              </a:rPr>
              <a:t>Determine the amount of intensive instruction in </a:t>
            </a:r>
            <a:r>
              <a:rPr lang="en-US" sz="2600" dirty="0"/>
              <a:t>English language arts </a:t>
            </a:r>
            <a:r>
              <a:rPr lang="en-US" sz="2600" dirty="0">
                <a:solidFill>
                  <a:prstClr val="black"/>
                </a:solidFill>
              </a:rPr>
              <a:t>that the student received during the specific time frame.</a:t>
            </a:r>
            <a:endPar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endParaRPr lang="en-US" dirty="0"/>
          </a:p>
        </p:txBody>
      </p:sp>
    </p:spTree>
    <p:extLst>
      <p:ext uri="{BB962C8B-B14F-4D97-AF65-F5344CB8AC3E}">
        <p14:creationId xmlns:p14="http://schemas.microsoft.com/office/powerpoint/2010/main" val="1828794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39497-2C8E-09AD-38EF-5D74E771F1C8}"/>
              </a:ext>
            </a:extLst>
          </p:cNvPr>
          <p:cNvSpPr>
            <a:spLocks noGrp="1"/>
          </p:cNvSpPr>
          <p:nvPr>
            <p:ph type="title"/>
          </p:nvPr>
        </p:nvSpPr>
        <p:spPr>
          <a:xfrm>
            <a:off x="628650" y="874950"/>
            <a:ext cx="7886700" cy="480378"/>
          </a:xfrm>
        </p:spPr>
        <p:txBody>
          <a:bodyPr/>
          <a:lstStyle/>
          <a:p>
            <a:pPr algn="ctr"/>
            <a:r>
              <a:rPr lang="en-US" dirty="0"/>
              <a:t>Corrective Actions</a:t>
            </a:r>
            <a:r>
              <a:rPr lang="en-US" i="0" dirty="0">
                <a:solidFill>
                  <a:srgbClr val="1F1F1F"/>
                </a:solidFill>
                <a:effectLst/>
                <a:latin typeface="+mn-lt"/>
              </a:rPr>
              <a:t> – </a:t>
            </a:r>
            <a:r>
              <a:rPr lang="en-US" i="0" dirty="0">
                <a:effectLst/>
                <a:latin typeface="+mn-lt"/>
              </a:rPr>
              <a:t>Example</a:t>
            </a:r>
            <a:r>
              <a:rPr lang="en-US" dirty="0"/>
              <a:t>, Continued</a:t>
            </a:r>
          </a:p>
        </p:txBody>
      </p:sp>
      <p:sp>
        <p:nvSpPr>
          <p:cNvPr id="3" name="Content Placeholder 2">
            <a:extLst>
              <a:ext uri="{FF2B5EF4-FFF2-40B4-BE49-F238E27FC236}">
                <a16:creationId xmlns:a16="http://schemas.microsoft.com/office/drawing/2014/main" id="{BE4BC6FA-E8EB-7857-6C61-8C04CE0037D9}"/>
              </a:ext>
            </a:extLst>
          </p:cNvPr>
          <p:cNvSpPr>
            <a:spLocks noGrp="1"/>
          </p:cNvSpPr>
          <p:nvPr>
            <p:ph idx="1"/>
          </p:nvPr>
        </p:nvSpPr>
        <p:spPr>
          <a:xfrm>
            <a:off x="628650" y="1355328"/>
            <a:ext cx="8126730" cy="5266698"/>
          </a:xfrm>
        </p:spPr>
        <p:txBody>
          <a:bodyPr/>
          <a:lstStyle/>
          <a:p>
            <a:pPr marL="0" indent="0">
              <a:buNone/>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Action 1-A (continued)</a:t>
            </a:r>
          </a:p>
          <a:p>
            <a:pPr marL="0" marR="0" lvl="0" indent="0" algn="l" defTabSz="914400" rtl="0" eaLnBrk="0" fontAlgn="base" latinLnBrk="0" hangingPunct="0">
              <a:lnSpc>
                <a:spcPct val="90000"/>
              </a:lnSpc>
              <a:spcBef>
                <a:spcPts val="600"/>
              </a:spcBef>
              <a:spcAft>
                <a:spcPct val="0"/>
              </a:spcAft>
              <a:buClr>
                <a:srgbClr val="262A63"/>
              </a:buClr>
              <a:buSz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3.  Develop a compensatory education plan, to address any missed intensive instruction in </a:t>
            </a:r>
            <a:r>
              <a:rPr lang="en-US" sz="2600" dirty="0"/>
              <a:t>English language arts</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which must include the following:</a:t>
            </a:r>
          </a:p>
          <a:p>
            <a:pPr lvl="1">
              <a:spcBef>
                <a:spcPts val="0"/>
              </a:spcBef>
              <a:buClr>
                <a:srgbClr val="262A63"/>
              </a:buClr>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location where the compensatory services will be provided and whether these services will be provided remotely;</a:t>
            </a:r>
          </a:p>
          <a:p>
            <a:pPr lvl="1">
              <a:spcBef>
                <a:spcPts val="0"/>
              </a:spcBef>
              <a:buClr>
                <a:srgbClr val="262A63"/>
              </a:buClr>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schedule and duration of the compensatory services;</a:t>
            </a:r>
          </a:p>
          <a:p>
            <a:pPr lvl="1">
              <a:spcBef>
                <a:spcPts val="0"/>
              </a:spcBef>
              <a:buClr>
                <a:srgbClr val="262A63"/>
              </a:buClr>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How the district will respond when a session is missed due to the absence of the student;</a:t>
            </a:r>
          </a:p>
          <a:p>
            <a:pPr lvl="1">
              <a:spcBef>
                <a:spcPts val="0"/>
              </a:spcBef>
              <a:buClr>
                <a:srgbClr val="262A63"/>
              </a:buClr>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How the district will respond when a session is missed due to the absence of a service provider; and</a:t>
            </a:r>
          </a:p>
          <a:p>
            <a:pPr lvl="1">
              <a:spcBef>
                <a:spcPts val="0"/>
              </a:spcBef>
              <a:buClr>
                <a:srgbClr val="262A63"/>
              </a:buClr>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 vow that the district will respond if new safety factors (e.g., those related to emergency school closures) arise that affect the timing and provision of services.</a:t>
            </a:r>
          </a:p>
          <a:p>
            <a:endParaRPr lang="en-US" dirty="0"/>
          </a:p>
        </p:txBody>
      </p:sp>
    </p:spTree>
    <p:extLst>
      <p:ext uri="{BB962C8B-B14F-4D97-AF65-F5344CB8AC3E}">
        <p14:creationId xmlns:p14="http://schemas.microsoft.com/office/powerpoint/2010/main" val="3604508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376CD-A34D-4FD0-A34E-CF243AD829C7}"/>
              </a:ext>
            </a:extLst>
          </p:cNvPr>
          <p:cNvSpPr>
            <a:spLocks noGrp="1"/>
          </p:cNvSpPr>
          <p:nvPr>
            <p:ph type="title"/>
          </p:nvPr>
        </p:nvSpPr>
        <p:spPr>
          <a:xfrm>
            <a:off x="628650" y="939800"/>
            <a:ext cx="7886700" cy="468948"/>
          </a:xfrm>
        </p:spPr>
        <p:txBody>
          <a:bodyPr/>
          <a:lstStyle/>
          <a:p>
            <a:pPr algn="ctr"/>
            <a:r>
              <a:rPr lang="en-US" dirty="0"/>
              <a:t>Corrective Actions</a:t>
            </a:r>
            <a:r>
              <a:rPr lang="en-US" i="0" dirty="0">
                <a:solidFill>
                  <a:srgbClr val="1F1F1F"/>
                </a:solidFill>
                <a:effectLst/>
                <a:latin typeface="+mn-lt"/>
              </a:rPr>
              <a:t> – </a:t>
            </a:r>
            <a:r>
              <a:rPr lang="en-US" i="0" dirty="0">
                <a:effectLst/>
                <a:latin typeface="+mn-lt"/>
              </a:rPr>
              <a:t>Example</a:t>
            </a:r>
            <a:r>
              <a:rPr lang="en-US" dirty="0"/>
              <a:t>, Continued</a:t>
            </a:r>
          </a:p>
        </p:txBody>
      </p:sp>
      <p:sp>
        <p:nvSpPr>
          <p:cNvPr id="3" name="Content Placeholder 2">
            <a:extLst>
              <a:ext uri="{FF2B5EF4-FFF2-40B4-BE49-F238E27FC236}">
                <a16:creationId xmlns:a16="http://schemas.microsoft.com/office/drawing/2014/main" id="{4D982B8E-1E73-64DB-40C0-4E68C6D6B581}"/>
              </a:ext>
            </a:extLst>
          </p:cNvPr>
          <p:cNvSpPr>
            <a:spLocks noGrp="1"/>
          </p:cNvSpPr>
          <p:nvPr>
            <p:ph idx="1"/>
          </p:nvPr>
        </p:nvSpPr>
        <p:spPr>
          <a:xfrm>
            <a:off x="628650" y="1704024"/>
            <a:ext cx="7886700" cy="4651692"/>
          </a:xfrm>
        </p:spPr>
        <p:txBody>
          <a:bodyPr/>
          <a:lstStyle/>
          <a:p>
            <a:pPr marL="0" indent="0">
              <a:buNone/>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Action 1-B (student specific)</a:t>
            </a:r>
          </a:p>
          <a:p>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By [date], the district or charter LEA must provide the compensatory services plan to the Bureau of Exceptional Education and Student Services (BEESS) with multiple options to review. BEESS will review and provide feedback and approve the plan prior to the IEP team meeting. The approved plan must then be sent to the parent for review prior to the IEP team meeting.</a:t>
            </a:r>
          </a:p>
          <a:p>
            <a:pPr marL="0" indent="0">
              <a:buNone/>
            </a:pPr>
            <a:r>
              <a:rPr lang="en-US" sz="2600" dirty="0">
                <a:solidFill>
                  <a:prstClr val="black"/>
                </a:solidFill>
              </a:rPr>
              <a:t>Action 1-C (student specific)</a:t>
            </a:r>
          </a:p>
          <a:p>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By [date], the district must begin attempting to schedule an IEP team meeting to be held prior to [date], to finalize the compensatory services plan. </a:t>
            </a:r>
          </a:p>
          <a:p>
            <a:endParaRPr lang="en-US" dirty="0"/>
          </a:p>
        </p:txBody>
      </p:sp>
    </p:spTree>
    <p:extLst>
      <p:ext uri="{BB962C8B-B14F-4D97-AF65-F5344CB8AC3E}">
        <p14:creationId xmlns:p14="http://schemas.microsoft.com/office/powerpoint/2010/main" val="214773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DF36E-A316-F9C4-7A1F-EB2974F566A6}"/>
              </a:ext>
            </a:extLst>
          </p:cNvPr>
          <p:cNvSpPr>
            <a:spLocks noGrp="1"/>
          </p:cNvSpPr>
          <p:nvPr>
            <p:ph type="title"/>
          </p:nvPr>
        </p:nvSpPr>
        <p:spPr>
          <a:xfrm>
            <a:off x="628650" y="916940"/>
            <a:ext cx="7886700" cy="560388"/>
          </a:xfrm>
        </p:spPr>
        <p:txBody>
          <a:bodyPr/>
          <a:lstStyle/>
          <a:p>
            <a:pPr algn="ctr"/>
            <a:r>
              <a:rPr lang="en-US" dirty="0"/>
              <a:t>Corrective Actions</a:t>
            </a:r>
            <a:r>
              <a:rPr lang="en-US" i="0" dirty="0">
                <a:solidFill>
                  <a:srgbClr val="1F1F1F"/>
                </a:solidFill>
                <a:effectLst/>
                <a:latin typeface="+mn-lt"/>
              </a:rPr>
              <a:t> – </a:t>
            </a:r>
            <a:r>
              <a:rPr lang="en-US" i="0" dirty="0">
                <a:effectLst/>
                <a:latin typeface="+mn-lt"/>
              </a:rPr>
              <a:t>Example</a:t>
            </a:r>
            <a:r>
              <a:rPr lang="en-US" dirty="0"/>
              <a:t>, Continued</a:t>
            </a:r>
          </a:p>
        </p:txBody>
      </p:sp>
      <p:sp>
        <p:nvSpPr>
          <p:cNvPr id="3" name="Content Placeholder 2">
            <a:extLst>
              <a:ext uri="{FF2B5EF4-FFF2-40B4-BE49-F238E27FC236}">
                <a16:creationId xmlns:a16="http://schemas.microsoft.com/office/drawing/2014/main" id="{D6DB1AC9-2639-7749-83A4-51F183995B04}"/>
              </a:ext>
            </a:extLst>
          </p:cNvPr>
          <p:cNvSpPr>
            <a:spLocks noGrp="1"/>
          </p:cNvSpPr>
          <p:nvPr>
            <p:ph idx="1"/>
          </p:nvPr>
        </p:nvSpPr>
        <p:spPr>
          <a:xfrm>
            <a:off x="457200" y="2464436"/>
            <a:ext cx="7680960" cy="3013392"/>
          </a:xfrm>
        </p:spPr>
        <p:txBody>
          <a:bodyPr/>
          <a:lstStyle/>
          <a:p>
            <a:pPr marL="0" indent="0" algn="l">
              <a:buNone/>
            </a:pPr>
            <a:r>
              <a:rPr lang="en-US" sz="2600" b="0" i="0" dirty="0">
                <a:solidFill>
                  <a:srgbClr val="000000"/>
                </a:solidFill>
                <a:effectLst/>
                <a:latin typeface="+mn-lt"/>
              </a:rPr>
              <a:t>Action 1-D (student specific)</a:t>
            </a:r>
          </a:p>
          <a:p>
            <a:pPr marL="0" indent="0" algn="l">
              <a:buNone/>
            </a:pPr>
            <a:r>
              <a:rPr lang="en-US" sz="2600" b="0" i="0" dirty="0">
                <a:solidFill>
                  <a:srgbClr val="000000"/>
                </a:solidFill>
                <a:effectLst/>
                <a:latin typeface="+mn-lt"/>
              </a:rPr>
              <a:t>A compensatory services log must be submitted on the 15th of each month, beginning [date], or the first month services are provided, to BEESS to monitor the implementation of services.</a:t>
            </a:r>
          </a:p>
          <a:p>
            <a:endParaRPr lang="en-US" dirty="0"/>
          </a:p>
        </p:txBody>
      </p:sp>
    </p:spTree>
    <p:extLst>
      <p:ext uri="{BB962C8B-B14F-4D97-AF65-F5344CB8AC3E}">
        <p14:creationId xmlns:p14="http://schemas.microsoft.com/office/powerpoint/2010/main" val="2658938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B3CA1-BC36-9527-E8D9-258403C0EAF4}"/>
              </a:ext>
            </a:extLst>
          </p:cNvPr>
          <p:cNvSpPr>
            <a:spLocks noGrp="1"/>
          </p:cNvSpPr>
          <p:nvPr>
            <p:ph type="title"/>
          </p:nvPr>
        </p:nvSpPr>
        <p:spPr>
          <a:xfrm>
            <a:off x="628650" y="783908"/>
            <a:ext cx="7886700" cy="793750"/>
          </a:xfrm>
        </p:spPr>
        <p:txBody>
          <a:bodyPr/>
          <a:lstStyle/>
          <a:p>
            <a:pPr algn="ctr"/>
            <a:r>
              <a:rPr lang="en-US" dirty="0"/>
              <a:t>Corrective Actions</a:t>
            </a:r>
            <a:r>
              <a:rPr lang="en-US" i="0" dirty="0">
                <a:solidFill>
                  <a:srgbClr val="1F1F1F"/>
                </a:solidFill>
                <a:effectLst/>
                <a:latin typeface="+mn-lt"/>
              </a:rPr>
              <a:t> – </a:t>
            </a:r>
            <a:r>
              <a:rPr lang="en-US" i="0" dirty="0">
                <a:effectLst/>
                <a:latin typeface="+mn-lt"/>
              </a:rPr>
              <a:t>Example</a:t>
            </a:r>
            <a:r>
              <a:rPr lang="en-US" dirty="0"/>
              <a:t>, Continued</a:t>
            </a:r>
          </a:p>
        </p:txBody>
      </p:sp>
      <p:sp>
        <p:nvSpPr>
          <p:cNvPr id="3" name="Content Placeholder 2">
            <a:extLst>
              <a:ext uri="{FF2B5EF4-FFF2-40B4-BE49-F238E27FC236}">
                <a16:creationId xmlns:a16="http://schemas.microsoft.com/office/drawing/2014/main" id="{2E82B087-C8BE-1BFE-5AD7-3387111FC07B}"/>
              </a:ext>
            </a:extLst>
          </p:cNvPr>
          <p:cNvSpPr>
            <a:spLocks noGrp="1"/>
          </p:cNvSpPr>
          <p:nvPr>
            <p:ph idx="1"/>
          </p:nvPr>
        </p:nvSpPr>
        <p:spPr>
          <a:xfrm>
            <a:off x="628650" y="1739364"/>
            <a:ext cx="7886700" cy="4724400"/>
          </a:xfrm>
        </p:spPr>
        <p:txBody>
          <a:bodyPr/>
          <a:lstStyle/>
          <a:p>
            <a:pPr marL="0" indent="0" algn="l">
              <a:buNone/>
            </a:pPr>
            <a:r>
              <a:rPr lang="en-US" sz="2400" b="0" i="0" dirty="0">
                <a:solidFill>
                  <a:srgbClr val="000000"/>
                </a:solidFill>
                <a:effectLst/>
                <a:latin typeface="+mn-lt"/>
              </a:rPr>
              <a:t>Action 1-E (training)</a:t>
            </a:r>
          </a:p>
          <a:p>
            <a:pPr algn="l"/>
            <a:r>
              <a:rPr lang="en-US" sz="2400" b="0" i="0" dirty="0">
                <a:solidFill>
                  <a:srgbClr val="000000"/>
                </a:solidFill>
                <a:effectLst/>
                <a:latin typeface="+mn-lt"/>
              </a:rPr>
              <a:t>The district must ensure that all relevant school staff and </a:t>
            </a:r>
            <a:r>
              <a:rPr lang="en-US" sz="2300" dirty="0">
                <a:solidFill>
                  <a:srgbClr val="000000"/>
                </a:solidFill>
                <a:latin typeface="+mn-lt"/>
              </a:rPr>
              <a:t>district</a:t>
            </a:r>
            <a:r>
              <a:rPr lang="en-US" sz="2400" b="0" i="0" dirty="0">
                <a:solidFill>
                  <a:srgbClr val="000000"/>
                </a:solidFill>
                <a:effectLst/>
                <a:latin typeface="+mn-lt"/>
              </a:rPr>
              <a:t> personnel are trained on the following LRP Publications Training Course Numbers:</a:t>
            </a:r>
          </a:p>
          <a:p>
            <a:pPr marL="682625" algn="l">
              <a:buFont typeface="Courier New" panose="02070309020205020404" pitchFamily="49" charset="0"/>
              <a:buChar char="o"/>
            </a:pPr>
            <a:r>
              <a:rPr lang="en-US" sz="2300" b="0" i="0" dirty="0">
                <a:solidFill>
                  <a:srgbClr val="000000"/>
                </a:solidFill>
                <a:effectLst/>
                <a:latin typeface="+mn-lt"/>
              </a:rPr>
              <a:t>a. 330013 – Evaluations and Reevaluations – Purpose, Standards and Procedures; and</a:t>
            </a:r>
          </a:p>
          <a:p>
            <a:pPr marL="682625" algn="l">
              <a:buFont typeface="Courier New" panose="02070309020205020404" pitchFamily="49" charset="0"/>
              <a:buChar char="o"/>
            </a:pPr>
            <a:r>
              <a:rPr lang="en-US" sz="2300" b="0" i="0" dirty="0">
                <a:solidFill>
                  <a:srgbClr val="000000"/>
                </a:solidFill>
                <a:effectLst/>
                <a:latin typeface="+mn-lt"/>
              </a:rPr>
              <a:t>b. 330026 – IEP Implementation Strategies to be IDEA Compliant.</a:t>
            </a:r>
          </a:p>
          <a:p>
            <a:pPr algn="l"/>
            <a:r>
              <a:rPr lang="en-US" sz="2300" b="0" i="0" dirty="0">
                <a:solidFill>
                  <a:srgbClr val="000000"/>
                </a:solidFill>
                <a:effectLst/>
                <a:latin typeface="+mn-lt"/>
              </a:rPr>
              <a:t>By [date], the district must submit to BEESS documentation as verification of the training completion to include each participant’s certificate received at the conclusion of the trainings.</a:t>
            </a:r>
          </a:p>
          <a:p>
            <a:endParaRPr lang="en-US" dirty="0"/>
          </a:p>
        </p:txBody>
      </p:sp>
    </p:spTree>
    <p:extLst>
      <p:ext uri="{BB962C8B-B14F-4D97-AF65-F5344CB8AC3E}">
        <p14:creationId xmlns:p14="http://schemas.microsoft.com/office/powerpoint/2010/main" val="2103377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31756-1463-536F-1C78-283F0FC5315D}"/>
              </a:ext>
            </a:extLst>
          </p:cNvPr>
          <p:cNvSpPr>
            <a:spLocks noGrp="1"/>
          </p:cNvSpPr>
          <p:nvPr>
            <p:ph type="title"/>
          </p:nvPr>
        </p:nvSpPr>
        <p:spPr/>
        <p:txBody>
          <a:bodyPr>
            <a:normAutofit/>
          </a:bodyPr>
          <a:lstStyle/>
          <a:p>
            <a:r>
              <a:rPr lang="en-US" dirty="0">
                <a:latin typeface="Calibri"/>
                <a:ea typeface="Calibri"/>
                <a:cs typeface="Calibri"/>
              </a:rPr>
              <a:t>ESE Policies and Procedures (P&amp;P)</a:t>
            </a:r>
            <a:endParaRPr lang="en-US" dirty="0"/>
          </a:p>
        </p:txBody>
      </p:sp>
    </p:spTree>
    <p:extLst>
      <p:ext uri="{BB962C8B-B14F-4D97-AF65-F5344CB8AC3E}">
        <p14:creationId xmlns:p14="http://schemas.microsoft.com/office/powerpoint/2010/main" val="794650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C77E-97FB-461F-3B01-70EE6B208E0A}"/>
              </a:ext>
            </a:extLst>
          </p:cNvPr>
          <p:cNvSpPr>
            <a:spLocks noGrp="1"/>
          </p:cNvSpPr>
          <p:nvPr>
            <p:ph type="title"/>
          </p:nvPr>
        </p:nvSpPr>
        <p:spPr>
          <a:xfrm>
            <a:off x="628650" y="749618"/>
            <a:ext cx="7886700" cy="793750"/>
          </a:xfrm>
        </p:spPr>
        <p:txBody>
          <a:bodyPr/>
          <a:lstStyle/>
          <a:p>
            <a:pPr algn="ctr"/>
            <a:r>
              <a:rPr lang="en-US" dirty="0">
                <a:latin typeface="Calibri"/>
                <a:ea typeface="Calibri"/>
                <a:cs typeface="Calibri"/>
              </a:rPr>
              <a:t>ESE P&amp;P</a:t>
            </a:r>
            <a:endParaRPr lang="en-US" dirty="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74F96EE-06E1-126E-8494-4A155F3FB728}"/>
              </a:ext>
            </a:extLst>
          </p:cNvPr>
          <p:cNvSpPr>
            <a:spLocks noGrp="1"/>
          </p:cNvSpPr>
          <p:nvPr>
            <p:ph idx="1"/>
          </p:nvPr>
        </p:nvSpPr>
        <p:spPr/>
        <p:txBody>
          <a:bodyPr/>
          <a:lstStyle/>
          <a:p>
            <a:r>
              <a:rPr lang="en-US" sz="2600" dirty="0">
                <a:latin typeface="+mn-lt"/>
                <a:ea typeface="Open Sans"/>
                <a:cs typeface="Open Sans"/>
              </a:rPr>
              <a:t>Section 1003.57(1)(b)1., F.S., requires that district school boards submit to FDOE its proposed procedures for the provision of special instruction and services for exceptional students at least once every three years.</a:t>
            </a:r>
          </a:p>
          <a:p>
            <a:r>
              <a:rPr lang="en-US" sz="2600" dirty="0">
                <a:latin typeface="+mn-lt"/>
                <a:ea typeface="Open Sans"/>
                <a:cs typeface="Open Sans"/>
              </a:rPr>
              <a:t>Rule 6A-6.03411, F.A.C., requires that applicable federal and state laws and regulations relating to the provision of ESE to exceptional students serve as criteria for the review and approval of the procedures documents.</a:t>
            </a:r>
            <a:endParaRPr lang="en-US" sz="2600" dirty="0">
              <a:latin typeface="+mn-lt"/>
              <a:ea typeface="Calibri"/>
              <a:cs typeface="Calibri"/>
            </a:endParaRPr>
          </a:p>
          <a:p>
            <a:pPr marL="0" indent="0">
              <a:buNone/>
            </a:pPr>
            <a:endParaRPr lang="en-US" sz="2600" dirty="0">
              <a:latin typeface="+mn-lt"/>
              <a:ea typeface="Calibri"/>
              <a:cs typeface="Calibri"/>
            </a:endParaRPr>
          </a:p>
        </p:txBody>
      </p:sp>
    </p:spTree>
    <p:extLst>
      <p:ext uri="{BB962C8B-B14F-4D97-AF65-F5344CB8AC3E}">
        <p14:creationId xmlns:p14="http://schemas.microsoft.com/office/powerpoint/2010/main" val="2822991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6AA61-52E7-9262-2575-2777A9A6B1DE}"/>
              </a:ext>
            </a:extLst>
          </p:cNvPr>
          <p:cNvSpPr>
            <a:spLocks noGrp="1"/>
          </p:cNvSpPr>
          <p:nvPr>
            <p:ph type="title"/>
          </p:nvPr>
        </p:nvSpPr>
        <p:spPr/>
        <p:txBody>
          <a:bodyPr/>
          <a:lstStyle/>
          <a:p>
            <a:pPr algn="ctr"/>
            <a:r>
              <a:rPr lang="en-US" dirty="0">
                <a:ea typeface="Calibri" panose="020F0502020204030204" pitchFamily="34" charset="0"/>
                <a:cs typeface="Calibri" panose="020F0502020204030204" pitchFamily="34" charset="0"/>
              </a:rPr>
              <a:t>ESE P&amp;P, Continued</a:t>
            </a:r>
            <a:endParaRPr lang="en-US" dirty="0"/>
          </a:p>
        </p:txBody>
      </p:sp>
      <p:sp>
        <p:nvSpPr>
          <p:cNvPr id="3" name="Content Placeholder 2">
            <a:extLst>
              <a:ext uri="{FF2B5EF4-FFF2-40B4-BE49-F238E27FC236}">
                <a16:creationId xmlns:a16="http://schemas.microsoft.com/office/drawing/2014/main" id="{08B96499-C23E-BC0E-BA77-FF8897E08C40}"/>
              </a:ext>
            </a:extLst>
          </p:cNvPr>
          <p:cNvSpPr>
            <a:spLocks noGrp="1"/>
          </p:cNvSpPr>
          <p:nvPr>
            <p:ph idx="1"/>
          </p:nvPr>
        </p:nvSpPr>
        <p:spPr>
          <a:xfrm>
            <a:off x="628650" y="2283539"/>
            <a:ext cx="7886700" cy="3607674"/>
          </a:xfrm>
        </p:spPr>
        <p:txBody>
          <a:bodyPr/>
          <a:lstStyle/>
          <a:p>
            <a:pPr marL="0" indent="0">
              <a:buNone/>
            </a:pPr>
            <a:r>
              <a:rPr lang="en-US" sz="2600" dirty="0">
                <a:latin typeface="+mn-lt"/>
                <a:ea typeface="Open Sans"/>
                <a:cs typeface="Open Sans"/>
              </a:rPr>
              <a:t>This document also serves as the basis for the identification, evaluation, eligibility determination and placement of students to receive exceptional education services and is a component of the district’s application for funds available under the IDEA.</a:t>
            </a:r>
            <a:endParaRPr lang="en-US" sz="2600" dirty="0">
              <a:latin typeface="+mn-lt"/>
            </a:endParaRPr>
          </a:p>
        </p:txBody>
      </p:sp>
    </p:spTree>
    <p:extLst>
      <p:ext uri="{BB962C8B-B14F-4D97-AF65-F5344CB8AC3E}">
        <p14:creationId xmlns:p14="http://schemas.microsoft.com/office/powerpoint/2010/main" val="897988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42D8B-AACD-F66E-6948-982C93A8BA9F}"/>
              </a:ext>
            </a:extLst>
          </p:cNvPr>
          <p:cNvSpPr>
            <a:spLocks noGrp="1"/>
          </p:cNvSpPr>
          <p:nvPr>
            <p:ph type="title"/>
          </p:nvPr>
        </p:nvSpPr>
        <p:spPr>
          <a:xfrm>
            <a:off x="628650" y="685802"/>
            <a:ext cx="7886700" cy="661736"/>
          </a:xfrm>
        </p:spPr>
        <p:txBody>
          <a:bodyPr/>
          <a:lstStyle/>
          <a:p>
            <a:pPr algn="ctr"/>
            <a:r>
              <a:rPr lang="en-US" dirty="0">
                <a:latin typeface="Calibri"/>
                <a:ea typeface="Calibri"/>
                <a:cs typeface="Calibri"/>
              </a:rPr>
              <a:t>ESE P&amp;P Resources</a:t>
            </a:r>
            <a:endParaRPr lang="en-US" dirty="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D022357-B2E5-F46E-47A7-BB2CFF6E47CA}"/>
              </a:ext>
            </a:extLst>
          </p:cNvPr>
          <p:cNvSpPr>
            <a:spLocks noGrp="1"/>
          </p:cNvSpPr>
          <p:nvPr>
            <p:ph idx="1"/>
          </p:nvPr>
        </p:nvSpPr>
        <p:spPr>
          <a:xfrm>
            <a:off x="628650" y="1347538"/>
            <a:ext cx="7886700" cy="4824661"/>
          </a:xfrm>
        </p:spPr>
        <p:txBody>
          <a:bodyPr/>
          <a:lstStyle/>
          <a:p>
            <a:r>
              <a:rPr lang="en-US" sz="2600" dirty="0">
                <a:latin typeface="+mn-lt"/>
                <a:ea typeface="Open Sans"/>
                <a:cs typeface="Open Sans"/>
              </a:rPr>
              <a:t>To view a district’s P&amp;P, you can go to the BEESS ESE Policies &amp; Procedures webpage:</a:t>
            </a:r>
          </a:p>
          <a:p>
            <a:pPr marL="0" indent="0">
              <a:buNone/>
            </a:pPr>
            <a:r>
              <a:rPr lang="en-US" sz="2000" dirty="0">
                <a:latin typeface="+mn-lt"/>
                <a:ea typeface="Open Sans"/>
                <a:cs typeface="Open Sans"/>
                <a:hlinkClick r:id="rId3"/>
              </a:rPr>
              <a:t>https://www.fldoe.org/academics/exceptional-student-edu/monitoring/</a:t>
            </a:r>
            <a:endParaRPr lang="en-US" sz="2000" dirty="0">
              <a:latin typeface="+mn-lt"/>
              <a:ea typeface="Open Sans"/>
              <a:cs typeface="Open Sans"/>
            </a:endParaRPr>
          </a:p>
          <a:p>
            <a:pPr marL="0" indent="0">
              <a:buNone/>
            </a:pPr>
            <a:endParaRPr lang="en-US" sz="2600" dirty="0">
              <a:latin typeface="+mn-lt"/>
              <a:ea typeface="Open Sans"/>
              <a:cs typeface="Open Sans"/>
            </a:endParaRPr>
          </a:p>
          <a:p>
            <a:endParaRPr lang="en-US" dirty="0">
              <a:ea typeface="Calibri"/>
              <a:cs typeface="Calibri"/>
            </a:endParaRPr>
          </a:p>
        </p:txBody>
      </p:sp>
      <p:pic>
        <p:nvPicPr>
          <p:cNvPr id="5" name="Picture 4">
            <a:extLst>
              <a:ext uri="{FF2B5EF4-FFF2-40B4-BE49-F238E27FC236}">
                <a16:creationId xmlns:a16="http://schemas.microsoft.com/office/drawing/2014/main" id="{EA95B12F-57B5-BB10-61DE-9700647504F8}"/>
              </a:ext>
            </a:extLst>
          </p:cNvPr>
          <p:cNvPicPr>
            <a:picLocks noChangeAspect="1"/>
          </p:cNvPicPr>
          <p:nvPr/>
        </p:nvPicPr>
        <p:blipFill>
          <a:blip r:embed="rId4"/>
          <a:stretch>
            <a:fillRect/>
          </a:stretch>
        </p:blipFill>
        <p:spPr>
          <a:xfrm>
            <a:off x="346547" y="2819401"/>
            <a:ext cx="8442923" cy="3117532"/>
          </a:xfrm>
          <a:prstGeom prst="rect">
            <a:avLst/>
          </a:prstGeom>
        </p:spPr>
      </p:pic>
    </p:spTree>
    <p:extLst>
      <p:ext uri="{BB962C8B-B14F-4D97-AF65-F5344CB8AC3E}">
        <p14:creationId xmlns:p14="http://schemas.microsoft.com/office/powerpoint/2010/main" val="1224967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FBD30BE-B111-F6C5-6DC6-60F5BECF6733}"/>
              </a:ext>
            </a:extLst>
          </p:cNvPr>
          <p:cNvSpPr>
            <a:spLocks noGrp="1"/>
          </p:cNvSpPr>
          <p:nvPr>
            <p:ph type="title"/>
          </p:nvPr>
        </p:nvSpPr>
        <p:spPr>
          <a:xfrm>
            <a:off x="1060450" y="2735263"/>
            <a:ext cx="7013575" cy="1076325"/>
          </a:xfrm>
        </p:spPr>
        <p:txBody>
          <a:bodyPr>
            <a:normAutofit fontScale="90000"/>
          </a:bodyPr>
          <a:lstStyle/>
          <a:p>
            <a:pPr eaLnBrk="1" hangingPunct="1"/>
            <a:r>
              <a:rPr altLang="en-US" dirty="0"/>
              <a:t>Florida Department of Education (FDOE) Mission, Vision and Goals</a:t>
            </a:r>
          </a:p>
        </p:txBody>
      </p:sp>
    </p:spTree>
    <p:extLst>
      <p:ext uri="{BB962C8B-B14F-4D97-AF65-F5344CB8AC3E}">
        <p14:creationId xmlns:p14="http://schemas.microsoft.com/office/powerpoint/2010/main" val="3462939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A912-3F20-0930-0E3A-EC9E47A5A6DE}"/>
              </a:ext>
            </a:extLst>
          </p:cNvPr>
          <p:cNvSpPr>
            <a:spLocks noGrp="1"/>
          </p:cNvSpPr>
          <p:nvPr>
            <p:ph type="title"/>
          </p:nvPr>
        </p:nvSpPr>
        <p:spPr/>
        <p:txBody>
          <a:bodyPr/>
          <a:lstStyle/>
          <a:p>
            <a:r>
              <a:rPr lang="en-US" dirty="0"/>
              <a:t>Florida – The Education State</a:t>
            </a:r>
          </a:p>
        </p:txBody>
      </p:sp>
    </p:spTree>
    <p:extLst>
      <p:ext uri="{BB962C8B-B14F-4D97-AF65-F5344CB8AC3E}">
        <p14:creationId xmlns:p14="http://schemas.microsoft.com/office/powerpoint/2010/main" val="3144907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FD344-F32D-9A71-9704-3573A0C72BA3}"/>
              </a:ext>
            </a:extLst>
          </p:cNvPr>
          <p:cNvSpPr>
            <a:spLocks noGrp="1"/>
          </p:cNvSpPr>
          <p:nvPr>
            <p:ph type="title"/>
          </p:nvPr>
        </p:nvSpPr>
        <p:spPr/>
        <p:txBody>
          <a:bodyPr/>
          <a:lstStyle/>
          <a:p>
            <a:pPr algn="ctr"/>
            <a:r>
              <a:rPr lang="en-US" dirty="0"/>
              <a:t>National Overview and Florida Ranks #1</a:t>
            </a:r>
          </a:p>
        </p:txBody>
      </p:sp>
      <p:pic>
        <p:nvPicPr>
          <p:cNvPr id="8" name="Content Placeholder 7">
            <a:extLst>
              <a:ext uri="{FF2B5EF4-FFF2-40B4-BE49-F238E27FC236}">
                <a16:creationId xmlns:a16="http://schemas.microsoft.com/office/drawing/2014/main" id="{BE95AC0E-8072-2B53-2CDE-D9D53100487D}"/>
              </a:ext>
            </a:extLst>
          </p:cNvPr>
          <p:cNvPicPr>
            <a:picLocks noGrp="1" noChangeAspect="1"/>
          </p:cNvPicPr>
          <p:nvPr>
            <p:ph idx="1"/>
          </p:nvPr>
        </p:nvPicPr>
        <p:blipFill>
          <a:blip r:embed="rId3"/>
          <a:stretch>
            <a:fillRect/>
          </a:stretch>
        </p:blipFill>
        <p:spPr>
          <a:xfrm>
            <a:off x="628650" y="2032470"/>
            <a:ext cx="7886700" cy="4102747"/>
          </a:xfrm>
        </p:spPr>
      </p:pic>
      <p:sp>
        <p:nvSpPr>
          <p:cNvPr id="3" name="Content Placeholder 2">
            <a:extLst>
              <a:ext uri="{FF2B5EF4-FFF2-40B4-BE49-F238E27FC236}">
                <a16:creationId xmlns:a16="http://schemas.microsoft.com/office/drawing/2014/main" id="{CB158B22-0ED5-AA4F-067D-96D9D9F37AD3}"/>
              </a:ext>
            </a:extLst>
          </p:cNvPr>
          <p:cNvSpPr txBox="1">
            <a:spLocks/>
          </p:cNvSpPr>
          <p:nvPr/>
        </p:nvSpPr>
        <p:spPr>
          <a:xfrm>
            <a:off x="628650" y="6135217"/>
            <a:ext cx="6055485" cy="337152"/>
          </a:xfrm>
          <a:prstGeom prst="rect">
            <a:avLst/>
          </a:prstGeom>
        </p:spPr>
        <p:txBody>
          <a:bodyPr/>
          <a:lstStyle>
            <a:lvl1pPr marL="228600" indent="-228600" algn="l" rtl="0" eaLnBrk="0" fontAlgn="base" hangingPunct="0">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eaLnBrk="0" fontAlgn="base" hangingPunct="0">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Source: </a:t>
            </a:r>
            <a:r>
              <a:rPr lang="en-US" sz="1600" dirty="0">
                <a:hlinkClick r:id="rId4"/>
              </a:rPr>
              <a:t>https://parentpowerindex.edreform.com/</a:t>
            </a:r>
            <a:endParaRPr lang="en-US" sz="1600" dirty="0"/>
          </a:p>
        </p:txBody>
      </p:sp>
    </p:spTree>
    <p:extLst>
      <p:ext uri="{BB962C8B-B14F-4D97-AF65-F5344CB8AC3E}">
        <p14:creationId xmlns:p14="http://schemas.microsoft.com/office/powerpoint/2010/main" val="1943642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3">
            <a:extLst>
              <a:ext uri="{FF2B5EF4-FFF2-40B4-BE49-F238E27FC236}">
                <a16:creationId xmlns:a16="http://schemas.microsoft.com/office/drawing/2014/main" id="{D4389067-43AC-630B-6B1F-393C5DCF03DC}"/>
              </a:ext>
            </a:extLst>
          </p:cNvPr>
          <p:cNvSpPr>
            <a:spLocks noGrp="1"/>
          </p:cNvSpPr>
          <p:nvPr>
            <p:ph type="title"/>
          </p:nvPr>
        </p:nvSpPr>
        <p:spPr>
          <a:xfrm>
            <a:off x="1060450" y="2735263"/>
            <a:ext cx="7013575" cy="1076325"/>
          </a:xfrm>
        </p:spPr>
        <p:txBody>
          <a:bodyPr wrap="square" anchor="ctr">
            <a:normAutofit/>
          </a:bodyPr>
          <a:lstStyle/>
          <a:p>
            <a:r>
              <a:rPr altLang="en-US" dirty="0"/>
              <a:t>Contact Information</a:t>
            </a:r>
          </a:p>
        </p:txBody>
      </p:sp>
    </p:spTree>
    <p:extLst>
      <p:ext uri="{BB962C8B-B14F-4D97-AF65-F5344CB8AC3E}">
        <p14:creationId xmlns:p14="http://schemas.microsoft.com/office/powerpoint/2010/main" val="3115486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2">
            <a:extLst>
              <a:ext uri="{FF2B5EF4-FFF2-40B4-BE49-F238E27FC236}">
                <a16:creationId xmlns:a16="http://schemas.microsoft.com/office/drawing/2014/main" id="{825E1ED9-88C9-942C-48E5-5319E987A3E9}"/>
              </a:ext>
            </a:extLst>
          </p:cNvPr>
          <p:cNvSpPr>
            <a:spLocks noGrp="1"/>
          </p:cNvSpPr>
          <p:nvPr>
            <p:ph idx="1"/>
          </p:nvPr>
        </p:nvSpPr>
        <p:spPr>
          <a:xfrm>
            <a:off x="628650" y="1250950"/>
            <a:ext cx="7886700" cy="4356100"/>
          </a:xfrm>
        </p:spPr>
        <p:txBody>
          <a:bodyPr anchor="ctr"/>
          <a:lstStyle/>
          <a:p>
            <a:pPr marL="0" indent="0" algn="ctr">
              <a:buFont typeface="Arial" panose="020B0604020202020204" pitchFamily="34" charset="0"/>
              <a:buNone/>
            </a:pPr>
            <a:r>
              <a:rPr lang="en-US" altLang="en-US" dirty="0"/>
              <a:t>Alice Schmitges, Bureau Chief</a:t>
            </a:r>
          </a:p>
          <a:p>
            <a:pPr marL="0" indent="0" algn="ctr">
              <a:buFont typeface="Arial" panose="020B0604020202020204" pitchFamily="34" charset="0"/>
              <a:buNone/>
            </a:pPr>
            <a:r>
              <a:rPr lang="en-US" altLang="en-US" dirty="0">
                <a:hlinkClick r:id="rId3"/>
              </a:rPr>
              <a:t>Alice.Schmitges@fldoe.org</a:t>
            </a:r>
            <a:r>
              <a:rPr lang="en-US" altLang="en-US" dirty="0"/>
              <a:t> </a:t>
            </a:r>
          </a:p>
          <a:p>
            <a:pPr marL="0" indent="0" algn="ctr">
              <a:buFont typeface="Arial" panose="020B0604020202020204" pitchFamily="34" charset="0"/>
              <a:buNone/>
            </a:pPr>
            <a:endParaRPr lang="en-US" altLang="en-US" dirty="0"/>
          </a:p>
          <a:p>
            <a:pPr marL="0" indent="0" algn="ctr">
              <a:buFont typeface="Arial" panose="020B0604020202020204" pitchFamily="34" charset="0"/>
              <a:buNone/>
            </a:pPr>
            <a:r>
              <a:rPr lang="en-US" altLang="en-US" dirty="0"/>
              <a:t>Bureau of Exceptional Education and Student Services (BEESS)</a:t>
            </a:r>
          </a:p>
          <a:p>
            <a:pPr marL="0" indent="0" algn="ctr">
              <a:buFont typeface="Arial" panose="020B0604020202020204" pitchFamily="34" charset="0"/>
              <a:buNone/>
            </a:pPr>
            <a:r>
              <a:rPr lang="en-US" altLang="en-US" dirty="0">
                <a:hlinkClick r:id="rId4"/>
              </a:rPr>
              <a:t>BEESSSupport@fldoe.org</a:t>
            </a:r>
            <a:r>
              <a:rPr lang="en-US" altLang="en-US" dirty="0"/>
              <a:t> </a:t>
            </a:r>
          </a:p>
          <a:p>
            <a:pPr marL="0" indent="0" algn="ctr">
              <a:buFont typeface="Arial" panose="020B0604020202020204" pitchFamily="34" charset="0"/>
              <a:buNone/>
            </a:pPr>
            <a:r>
              <a:rPr lang="en-US" altLang="en-US" dirty="0"/>
              <a:t>850-245-0475</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F5AF8889-DDED-8C14-DC95-1DB5304372CF}"/>
              </a:ext>
            </a:extLst>
          </p:cNvPr>
          <p:cNvSpPr>
            <a:spLocks noGrp="1"/>
          </p:cNvSpPr>
          <p:nvPr>
            <p:ph type="title"/>
          </p:nvPr>
        </p:nvSpPr>
        <p:spPr>
          <a:xfrm>
            <a:off x="1060450" y="2735263"/>
            <a:ext cx="7013575" cy="1076325"/>
          </a:xfrm>
        </p:spPr>
        <p:txBody>
          <a:bodyPr/>
          <a:lstStyle/>
          <a:p>
            <a:r>
              <a:rPr altLang="en-US" dirty="0"/>
              <a:t>Thank you!</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a:extLst>
              <a:ext uri="{FF2B5EF4-FFF2-40B4-BE49-F238E27FC236}">
                <a16:creationId xmlns:a16="http://schemas.microsoft.com/office/drawing/2014/main" id="{3BF2DA15-4E09-48B4-5C10-C8670061D562}"/>
              </a:ext>
            </a:extLst>
          </p:cNvPr>
          <p:cNvSpPr>
            <a:spLocks noGrp="1"/>
          </p:cNvSpPr>
          <p:nvPr>
            <p:ph type="title"/>
          </p:nvPr>
        </p:nvSpPr>
        <p:spPr>
          <a:xfrm>
            <a:off x="628650" y="829628"/>
            <a:ext cx="7886700" cy="793750"/>
          </a:xfrm>
        </p:spPr>
        <p:txBody>
          <a:bodyPr anchor="ctr"/>
          <a:lstStyle/>
          <a:p>
            <a:pPr algn="ctr"/>
            <a:r>
              <a:rPr altLang="en-US" dirty="0"/>
              <a:t>FDOE’s Mission and Vision</a:t>
            </a:r>
          </a:p>
        </p:txBody>
      </p:sp>
      <p:sp>
        <p:nvSpPr>
          <p:cNvPr id="20483" name="Content Placeholder 4">
            <a:extLst>
              <a:ext uri="{FF2B5EF4-FFF2-40B4-BE49-F238E27FC236}">
                <a16:creationId xmlns:a16="http://schemas.microsoft.com/office/drawing/2014/main" id="{A7B7E81A-3685-5459-59AE-D7904795DB31}"/>
              </a:ext>
            </a:extLst>
          </p:cNvPr>
          <p:cNvSpPr>
            <a:spLocks noGrp="1"/>
          </p:cNvSpPr>
          <p:nvPr>
            <p:ph idx="1"/>
          </p:nvPr>
        </p:nvSpPr>
        <p:spPr>
          <a:xfrm>
            <a:off x="628650" y="1536192"/>
            <a:ext cx="7886700" cy="4874006"/>
          </a:xfrm>
        </p:spPr>
        <p:txBody>
          <a:bodyPr/>
          <a:lstStyle/>
          <a:p>
            <a:pPr>
              <a:buClrTx/>
            </a:pPr>
            <a:r>
              <a:rPr lang="en-US" altLang="en-US" sz="2600" dirty="0"/>
              <a:t>The mission of Florida’s Early Learning-20 education system shall be to increase the proficiency of </a:t>
            </a:r>
            <a:r>
              <a:rPr lang="en-US" altLang="en-US" sz="2600" b="1" u="sng" dirty="0"/>
              <a:t>all students</a:t>
            </a:r>
            <a:r>
              <a:rPr lang="en-US" altLang="en-US" sz="2600" b="1" dirty="0"/>
              <a:t> </a:t>
            </a:r>
            <a:r>
              <a:rPr lang="en-US" altLang="en-US" sz="2600" dirty="0"/>
              <a:t>within one seamless, efficient system, by allowing them the opportunity to expand their knowledge and skills through learning opportunities and research valued by students, parents, and communities.</a:t>
            </a:r>
          </a:p>
          <a:p>
            <a:pPr>
              <a:buClrTx/>
            </a:pPr>
            <a:r>
              <a:rPr lang="en-US" altLang="en-US" sz="2600" dirty="0"/>
              <a:t>Florida will have an efficient world-class education system that engages and prepares </a:t>
            </a:r>
            <a:r>
              <a:rPr lang="en-US" altLang="en-US" sz="2600" b="1" u="sng" dirty="0"/>
              <a:t>all students</a:t>
            </a:r>
            <a:r>
              <a:rPr lang="en-US" altLang="en-US" sz="2600" b="1" dirty="0"/>
              <a:t> </a:t>
            </a:r>
            <a:r>
              <a:rPr lang="en-US" altLang="en-US" sz="2600" dirty="0"/>
              <a:t>to be globally competitive for college and careers.</a:t>
            </a:r>
          </a:p>
          <a:p>
            <a:pPr>
              <a:buClrTx/>
            </a:pPr>
            <a:endParaRPr lang="en-US" altLang="en-US" sz="2600" dirty="0"/>
          </a:p>
          <a:p>
            <a:pPr marL="0" indent="0">
              <a:buClrTx/>
              <a:buNone/>
            </a:pPr>
            <a:r>
              <a:rPr lang="en-US" sz="2000" dirty="0"/>
              <a:t>Source: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hlinkClick r:id="rId3"/>
              </a:rPr>
              <a:t>Section 1008.31, Florida Statutes (F.S.)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lang="en-US" altLang="en-US" sz="2000" dirty="0"/>
              <a:t>and </a:t>
            </a:r>
            <a:r>
              <a:rPr lang="en-US" altLang="en-US" sz="2000" dirty="0">
                <a:hlinkClick r:id="rId4"/>
              </a:rPr>
              <a:t>FDOE’s Strategic Plan</a:t>
            </a:r>
            <a:r>
              <a:rPr lang="en-US" altLang="en-US" sz="2000" dirty="0"/>
              <a:t> </a:t>
            </a:r>
          </a:p>
          <a:p>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FE1AC58-AC1F-2342-602E-CE8918171199}"/>
              </a:ext>
            </a:extLst>
          </p:cNvPr>
          <p:cNvSpPr>
            <a:spLocks noGrp="1"/>
          </p:cNvSpPr>
          <p:nvPr>
            <p:ph type="title"/>
          </p:nvPr>
        </p:nvSpPr>
        <p:spPr/>
        <p:txBody>
          <a:bodyPr anchor="ctr"/>
          <a:lstStyle/>
          <a:p>
            <a:pPr algn="ctr"/>
            <a:r>
              <a:rPr altLang="en-US" dirty="0"/>
              <a:t>FDOE’s Goals</a:t>
            </a:r>
          </a:p>
        </p:txBody>
      </p:sp>
      <p:sp>
        <p:nvSpPr>
          <p:cNvPr id="3" name="Content Placeholder 2">
            <a:extLst>
              <a:ext uri="{FF2B5EF4-FFF2-40B4-BE49-F238E27FC236}">
                <a16:creationId xmlns:a16="http://schemas.microsoft.com/office/drawing/2014/main" id="{77B28110-E3A8-6A84-8775-37DC55977269}"/>
              </a:ext>
            </a:extLst>
          </p:cNvPr>
          <p:cNvSpPr>
            <a:spLocks noGrp="1"/>
          </p:cNvSpPr>
          <p:nvPr>
            <p:ph idx="1"/>
          </p:nvPr>
        </p:nvSpPr>
        <p:spPr>
          <a:xfrm>
            <a:off x="628650" y="1906588"/>
            <a:ext cx="7886700" cy="4274756"/>
          </a:xfrm>
        </p:spPr>
        <p:txBody>
          <a:bodyPr/>
          <a:lstStyle/>
          <a:p>
            <a:pPr>
              <a:buClrTx/>
              <a:defRPr/>
            </a:pPr>
            <a:r>
              <a:rPr lang="en-US" sz="2600" dirty="0"/>
              <a:t>Highest student achievement</a:t>
            </a:r>
          </a:p>
          <a:p>
            <a:pPr>
              <a:buClrTx/>
              <a:defRPr/>
            </a:pPr>
            <a:r>
              <a:rPr lang="en-US" sz="2600" dirty="0"/>
              <a:t>Seamless articulation and maximum access</a:t>
            </a:r>
          </a:p>
          <a:p>
            <a:pPr>
              <a:buClrTx/>
              <a:defRPr/>
            </a:pPr>
            <a:r>
              <a:rPr lang="en-US" sz="2600" dirty="0"/>
              <a:t>Skilled workforce and economic development</a:t>
            </a:r>
          </a:p>
          <a:p>
            <a:pPr>
              <a:buClrTx/>
              <a:defRPr/>
            </a:pPr>
            <a:r>
              <a:rPr lang="en-US" sz="2600" dirty="0"/>
              <a:t>Quality efficient services</a:t>
            </a:r>
          </a:p>
          <a:p>
            <a:pPr marL="457200" lvl="1" indent="0">
              <a:buNone/>
              <a:defRPr/>
            </a:pPr>
            <a:endParaRPr lang="en-US" sz="2000" dirty="0"/>
          </a:p>
          <a:p>
            <a:pPr marL="457200" lvl="1" indent="0">
              <a:buNone/>
              <a:defRPr/>
            </a:pPr>
            <a:endParaRPr lang="en-US" sz="2000" dirty="0"/>
          </a:p>
          <a:p>
            <a:pPr marL="457200" lvl="1" indent="0">
              <a:buNone/>
              <a:defRPr/>
            </a:pPr>
            <a:endParaRPr lang="en-US" sz="2000" dirty="0"/>
          </a:p>
          <a:p>
            <a:pPr marL="457200" lvl="1" indent="0">
              <a:buNone/>
              <a:defRPr/>
            </a:pPr>
            <a:endParaRPr lang="en-US" sz="2000" dirty="0"/>
          </a:p>
          <a:p>
            <a:pPr marL="0" indent="0">
              <a:lnSpc>
                <a:spcPct val="100000"/>
              </a:lnSpc>
              <a:buNone/>
            </a:pPr>
            <a:r>
              <a:rPr lang="en-US" sz="2000" dirty="0"/>
              <a:t>Source: </a:t>
            </a:r>
            <a:r>
              <a:rPr lang="en-US" sz="2000" b="0" i="0" u="sng" strike="noStrike" dirty="0">
                <a:solidFill>
                  <a:srgbClr val="0563C1"/>
                </a:solidFill>
                <a:effectLst/>
                <a:latin typeface="Calibri" panose="020F0502020204030204" pitchFamily="34" charset="0"/>
                <a:hlinkClick r:id="rId3"/>
              </a:rPr>
              <a:t>Section 1008.31, F.S.</a:t>
            </a:r>
            <a:r>
              <a:rPr lang="en-US" sz="2000" b="0" i="0" u="none" strike="noStrike" dirty="0">
                <a:solidFill>
                  <a:srgbClr val="000000"/>
                </a:solidFill>
                <a:effectLst/>
                <a:latin typeface="Calibri" panose="020F0502020204030204" pitchFamily="34" charset="0"/>
              </a:rPr>
              <a:t>, and </a:t>
            </a:r>
            <a:r>
              <a:rPr lang="en-US" sz="2000" b="0" i="0" u="sng" strike="noStrike" dirty="0">
                <a:solidFill>
                  <a:srgbClr val="0563C1"/>
                </a:solidFill>
                <a:effectLst/>
                <a:latin typeface="Calibri" panose="020F0502020204030204" pitchFamily="34" charset="0"/>
                <a:hlinkClick r:id="rId4"/>
              </a:rPr>
              <a:t>FDOE’s Strategic Plan</a:t>
            </a:r>
            <a:r>
              <a:rPr lang="en-US" sz="2000" b="0" i="0" u="none" strike="noStrike" dirty="0">
                <a:solidFill>
                  <a:srgbClr val="000000"/>
                </a:solidFill>
                <a:effectLst/>
                <a:latin typeface="Calibri" panose="020F0502020204030204" pitchFamily="34" charset="0"/>
              </a:rPr>
              <a:t> (2021)</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81AFF773-EEDE-66A9-662A-83A14897838B}"/>
              </a:ext>
            </a:extLst>
          </p:cNvPr>
          <p:cNvSpPr>
            <a:spLocks noGrp="1"/>
          </p:cNvSpPr>
          <p:nvPr>
            <p:ph type="title"/>
          </p:nvPr>
        </p:nvSpPr>
        <p:spPr/>
        <p:txBody>
          <a:bodyPr anchor="ctr"/>
          <a:lstStyle/>
          <a:p>
            <a:pPr algn="ctr"/>
            <a:r>
              <a:rPr altLang="en-US" dirty="0"/>
              <a:t>Title V, Chapter 19, Section 39.0016(3)(a), F.S.</a:t>
            </a:r>
          </a:p>
        </p:txBody>
      </p:sp>
      <p:sp>
        <p:nvSpPr>
          <p:cNvPr id="24579" name="Content Placeholder 2">
            <a:extLst>
              <a:ext uri="{FF2B5EF4-FFF2-40B4-BE49-F238E27FC236}">
                <a16:creationId xmlns:a16="http://schemas.microsoft.com/office/drawing/2014/main" id="{45B21BD8-55DE-905B-6384-0CD4A1CA225D}"/>
              </a:ext>
            </a:extLst>
          </p:cNvPr>
          <p:cNvSpPr>
            <a:spLocks noGrp="1"/>
          </p:cNvSpPr>
          <p:nvPr>
            <p:ph idx="1"/>
          </p:nvPr>
        </p:nvSpPr>
        <p:spPr>
          <a:xfrm>
            <a:off x="628650" y="1906588"/>
            <a:ext cx="7886700" cy="4354512"/>
          </a:xfrm>
        </p:spPr>
        <p:txBody>
          <a:bodyPr/>
          <a:lstStyle/>
          <a:p>
            <a:pPr marL="0" indent="0">
              <a:buFont typeface="Arial" panose="020B0604020202020204" pitchFamily="34" charset="0"/>
              <a:buNone/>
            </a:pPr>
            <a:r>
              <a:rPr lang="en-US" altLang="en-US" sz="2600" dirty="0"/>
              <a:t>“Improving educational results for children with disabilities is an essential element of our public policy of ensuring equality of opportunity, full participation, independent living and economic self-sufficiency for individuals with disabilities.”</a:t>
            </a:r>
          </a:p>
          <a:p>
            <a:pPr marL="0" indent="0">
              <a:buFont typeface="Arial" panose="020B0604020202020204" pitchFamily="34" charset="0"/>
              <a:buNone/>
            </a:pP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24A27-BD24-5B08-2953-1A9CF6864A28}"/>
              </a:ext>
            </a:extLst>
          </p:cNvPr>
          <p:cNvSpPr>
            <a:spLocks noGrp="1"/>
          </p:cNvSpPr>
          <p:nvPr>
            <p:ph type="title"/>
          </p:nvPr>
        </p:nvSpPr>
        <p:spPr>
          <a:xfrm>
            <a:off x="628650" y="792480"/>
            <a:ext cx="7886700" cy="1341120"/>
          </a:xfrm>
        </p:spPr>
        <p:txBody>
          <a:bodyPr/>
          <a:lstStyle/>
          <a:p>
            <a:pPr algn="ctr"/>
            <a:r>
              <a:rPr lang="en-US" sz="3200" dirty="0"/>
              <a:t>“Child with a Disability”</a:t>
            </a:r>
            <a:br>
              <a:rPr lang="en-US" sz="3200" dirty="0"/>
            </a:br>
            <a:r>
              <a:rPr lang="en-US" sz="3200" dirty="0">
                <a:solidFill>
                  <a:srgbClr val="002060"/>
                </a:solidFill>
              </a:rPr>
              <a:t>Title 34, Section (§) 300.8, Code of </a:t>
            </a:r>
            <a:br>
              <a:rPr lang="en-US" sz="3200" dirty="0">
                <a:solidFill>
                  <a:srgbClr val="002060"/>
                </a:solidFill>
              </a:rPr>
            </a:br>
            <a:r>
              <a:rPr lang="en-US" sz="3200" dirty="0">
                <a:solidFill>
                  <a:srgbClr val="002060"/>
                </a:solidFill>
              </a:rPr>
              <a:t>Federal Regulations (C.F.R.)</a:t>
            </a:r>
            <a:endParaRPr lang="en-US" dirty="0"/>
          </a:p>
        </p:txBody>
      </p:sp>
      <p:sp>
        <p:nvSpPr>
          <p:cNvPr id="3" name="Content Placeholder 2">
            <a:extLst>
              <a:ext uri="{FF2B5EF4-FFF2-40B4-BE49-F238E27FC236}">
                <a16:creationId xmlns:a16="http://schemas.microsoft.com/office/drawing/2014/main" id="{62A33ECA-FC0F-A31C-AB44-368847B1E28A}"/>
              </a:ext>
            </a:extLst>
          </p:cNvPr>
          <p:cNvSpPr>
            <a:spLocks noGrp="1"/>
          </p:cNvSpPr>
          <p:nvPr>
            <p:ph idx="1"/>
          </p:nvPr>
        </p:nvSpPr>
        <p:spPr>
          <a:xfrm>
            <a:off x="673989" y="2284300"/>
            <a:ext cx="7796022" cy="4354753"/>
          </a:xfrm>
        </p:spPr>
        <p:txBody>
          <a:bodyPr/>
          <a:lstStyle/>
          <a:p>
            <a:pPr marL="0" indent="0">
              <a:buNone/>
            </a:pPr>
            <a:r>
              <a:rPr lang="en-US" sz="2600" b="0" i="0" dirty="0">
                <a:effectLst/>
                <a:latin typeface="+mn-lt"/>
              </a:rPr>
              <a:t>Child with a disability means a child evaluated in accordance with 34 C.F.R. §§ 300.304 through 300.311 as having an intellectual disability, a hearing impairment (including deafness), a speech or language impairment, a visual impairment (including blindness), a serious emotional disturbance (referred to in this part as “emotional disturbance”), an orthopedic impairment, autism, traumatic brain injury, an other health impairment, a specific learning disability, deaf-blindness, or multiple disabilities, and who, by reason thereof, needs special education and related services.</a:t>
            </a:r>
            <a:endParaRPr lang="en-US" sz="2600" dirty="0">
              <a:latin typeface="+mn-lt"/>
            </a:endParaRPr>
          </a:p>
        </p:txBody>
      </p:sp>
    </p:spTree>
    <p:extLst>
      <p:ext uri="{BB962C8B-B14F-4D97-AF65-F5344CB8AC3E}">
        <p14:creationId xmlns:p14="http://schemas.microsoft.com/office/powerpoint/2010/main" val="2710279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EF14-56D7-56A5-DB32-EA3DD33E9846}"/>
              </a:ext>
            </a:extLst>
          </p:cNvPr>
          <p:cNvSpPr>
            <a:spLocks noGrp="1"/>
          </p:cNvSpPr>
          <p:nvPr>
            <p:ph type="title"/>
          </p:nvPr>
        </p:nvSpPr>
        <p:spPr>
          <a:xfrm>
            <a:off x="628650" y="966788"/>
            <a:ext cx="7886700" cy="939560"/>
          </a:xfrm>
        </p:spPr>
        <p:txBody>
          <a:bodyPr/>
          <a:lstStyle/>
          <a:p>
            <a:pPr algn="ctr"/>
            <a:r>
              <a:rPr lang="en-US" dirty="0"/>
              <a:t>Purpose of IDEA Part B Regulations </a:t>
            </a:r>
          </a:p>
        </p:txBody>
      </p:sp>
      <p:sp>
        <p:nvSpPr>
          <p:cNvPr id="3" name="Content Placeholder 2">
            <a:extLst>
              <a:ext uri="{FF2B5EF4-FFF2-40B4-BE49-F238E27FC236}">
                <a16:creationId xmlns:a16="http://schemas.microsoft.com/office/drawing/2014/main" id="{EE34E4ED-5A92-64FD-5C19-9E53ABBD4184}"/>
              </a:ext>
            </a:extLst>
          </p:cNvPr>
          <p:cNvSpPr>
            <a:spLocks noGrp="1"/>
          </p:cNvSpPr>
          <p:nvPr>
            <p:ph idx="1"/>
          </p:nvPr>
        </p:nvSpPr>
        <p:spPr>
          <a:xfrm>
            <a:off x="628650" y="2369137"/>
            <a:ext cx="7886700" cy="3891964"/>
          </a:xfrm>
        </p:spPr>
        <p:txBody>
          <a:bodyPr/>
          <a:lstStyle/>
          <a:p>
            <a:pPr marL="0" indent="0">
              <a:buNone/>
            </a:pPr>
            <a:r>
              <a:rPr lang="en-US" sz="2600" dirty="0"/>
              <a:t>IDEA is a law that makes available a free appropriate public education (FAPE) to eligible children with disabilities throughout the nation and ensures special education and related services to those children.</a:t>
            </a:r>
          </a:p>
          <a:p>
            <a:pPr marL="0" indent="0">
              <a:buNone/>
            </a:pPr>
            <a:r>
              <a:rPr lang="en-US" sz="2600" dirty="0"/>
              <a:t>Part B of IDEA governs how special education and related services are provided to school-aged children with disabilities.</a:t>
            </a:r>
          </a:p>
          <a:p>
            <a:pPr marL="0" indent="0">
              <a:buNone/>
            </a:pPr>
            <a:endParaRPr lang="en-US" dirty="0"/>
          </a:p>
          <a:p>
            <a:pPr marL="0" indent="0">
              <a:buNone/>
            </a:pPr>
            <a:r>
              <a:rPr lang="en-US" sz="2000" dirty="0"/>
              <a:t>Source: </a:t>
            </a:r>
            <a:r>
              <a:rPr lang="en-US" sz="2000" dirty="0">
                <a:hlinkClick r:id="rId3"/>
              </a:rPr>
              <a:t>About IDEA</a:t>
            </a:r>
            <a:endParaRPr lang="en-US" sz="2000" dirty="0"/>
          </a:p>
        </p:txBody>
      </p:sp>
    </p:spTree>
    <p:extLst>
      <p:ext uri="{BB962C8B-B14F-4D97-AF65-F5344CB8AC3E}">
        <p14:creationId xmlns:p14="http://schemas.microsoft.com/office/powerpoint/2010/main" val="3772126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1B680-DFA7-E9E3-1238-7F2B3BD9FEC8}"/>
              </a:ext>
            </a:extLst>
          </p:cNvPr>
          <p:cNvSpPr>
            <a:spLocks noGrp="1"/>
          </p:cNvSpPr>
          <p:nvPr>
            <p:ph type="title"/>
          </p:nvPr>
        </p:nvSpPr>
        <p:spPr/>
        <p:txBody>
          <a:bodyPr/>
          <a:lstStyle/>
          <a:p>
            <a:r>
              <a:rPr lang="en-US" dirty="0">
                <a:cs typeface="Calibri"/>
              </a:rPr>
              <a:t>Current Data</a:t>
            </a:r>
            <a:endParaRPr lang="en-US" dirty="0"/>
          </a:p>
        </p:txBody>
      </p:sp>
    </p:spTree>
    <p:extLst>
      <p:ext uri="{BB962C8B-B14F-4D97-AF65-F5344CB8AC3E}">
        <p14:creationId xmlns:p14="http://schemas.microsoft.com/office/powerpoint/2010/main" val="2665165125"/>
      </p:ext>
    </p:extLst>
  </p:cSld>
  <p:clrMapOvr>
    <a:masterClrMapping/>
  </p:clrMapOvr>
</p:sld>
</file>

<file path=ppt/theme/theme1.xml><?xml version="1.0" encoding="utf-8"?>
<a:theme xmlns:a="http://schemas.openxmlformats.org/drawingml/2006/main" name="FDOE_PPT_templat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DD5E37C-6C2F-46FA-BFC9-1C0F105173D8}" vid="{789741E5-CF7B-4966-B95F-7F27961147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0E91B9E3312B46ACC2A271CF2BFD0A" ma:contentTypeVersion="16" ma:contentTypeDescription="Create a new document." ma:contentTypeScope="" ma:versionID="89f0d86de5c70830b1ec62a1414a843f">
  <xsd:schema xmlns:xsd="http://www.w3.org/2001/XMLSchema" xmlns:xs="http://www.w3.org/2001/XMLSchema" xmlns:p="http://schemas.microsoft.com/office/2006/metadata/properties" xmlns:ns2="2cb2c739-fb9d-484a-88ec-aa121ee1cc33" xmlns:ns3="6c700f4d-cbe2-4ca9-b0cb-57b63b17dcc6" targetNamespace="http://schemas.microsoft.com/office/2006/metadata/properties" ma:root="true" ma:fieldsID="67e74a77f83d56829d05a093776d1b9e" ns2:_="" ns3:_="">
    <xsd:import namespace="2cb2c739-fb9d-484a-88ec-aa121ee1cc33"/>
    <xsd:import namespace="6c700f4d-cbe2-4ca9-b0cb-57b63b17dcc6"/>
    <xsd:element name="properties">
      <xsd:complexType>
        <xsd:sequence>
          <xsd:element name="documentManagement">
            <xsd:complexType>
              <xsd:all>
                <xsd:element ref="ns2:MediaServiceMetadata" minOccurs="0"/>
                <xsd:element ref="ns2:MediaServiceFastMetadata" minOccurs="0"/>
                <xsd:element ref="ns2:ProgramSpecialistCompletedtimeanddate" minOccurs="0"/>
                <xsd:element ref="ns3:SharedWithUsers" minOccurs="0"/>
                <xsd:element ref="ns3:SharedWithDetails" minOccurs="0"/>
                <xsd:element ref="ns2:Note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2c739-fb9d-484a-88ec-aa121ee1cc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ProgramSpecialistCompletedtimeanddate" ma:index="10" nillable="true" ma:displayName="Date and Time" ma:default="[today]" ma:format="DateTime" ma:internalName="ProgramSpecialistCompletedtimeanddate">
      <xsd:simpleType>
        <xsd:restriction base="dms:DateTime"/>
      </xsd:simpleType>
    </xsd:element>
    <xsd:element name="Notes" ma:index="13" nillable="true" ma:displayName="Notes" ma:format="Dropdown" ma:internalName="Notes">
      <xsd:simpleType>
        <xsd:restriction base="dms:Text">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95cd2bc-5de8-4524-ad36-9f676da3af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700f4d-cbe2-4ca9-b0cb-57b63b17dcc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d8ae650-a37c-4416-90a1-8cbc1a8e632c}" ma:internalName="TaxCatchAll" ma:showField="CatchAllData" ma:web="6c700f4d-cbe2-4ca9-b0cb-57b63b17dc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c700f4d-cbe2-4ca9-b0cb-57b63b17dcc6">
      <UserInfo>
        <DisplayName>Strickland, Chelsea</DisplayName>
        <AccountId>14</AccountId>
        <AccountType/>
      </UserInfo>
      <UserInfo>
        <DisplayName>BEESS_ProfessionalStaff_DSG</DisplayName>
        <AccountId>214</AccountId>
        <AccountType/>
      </UserInfo>
      <UserInfo>
        <DisplayName>BEESS_SupportStaff_DSG</DisplayName>
        <AccountId>215</AccountId>
        <AccountType/>
      </UserInfo>
    </SharedWithUsers>
    <lcf76f155ced4ddcb4097134ff3c332f xmlns="2cb2c739-fb9d-484a-88ec-aa121ee1cc33">
      <Terms xmlns="http://schemas.microsoft.com/office/infopath/2007/PartnerControls"/>
    </lcf76f155ced4ddcb4097134ff3c332f>
    <ProgramSpecialistCompletedtimeanddate xmlns="2cb2c739-fb9d-484a-88ec-aa121ee1cc33">2024-01-04T06:27:36+00:00</ProgramSpecialistCompletedtimeanddate>
    <Notes xmlns="2cb2c739-fb9d-484a-88ec-aa121ee1cc33" xsi:nil="true"/>
    <TaxCatchAll xmlns="6c700f4d-cbe2-4ca9-b0cb-57b63b17dcc6" xsi:nil="true"/>
  </documentManagement>
</p:properties>
</file>

<file path=customXml/itemProps1.xml><?xml version="1.0" encoding="utf-8"?>
<ds:datastoreItem xmlns:ds="http://schemas.openxmlformats.org/officeDocument/2006/customXml" ds:itemID="{C3CB48AE-80EF-42D6-9BE3-15ED49FA6113}">
  <ds:schemaRefs>
    <ds:schemaRef ds:uri="http://schemas.microsoft.com/sharepoint/v3/contenttype/forms"/>
  </ds:schemaRefs>
</ds:datastoreItem>
</file>

<file path=customXml/itemProps2.xml><?xml version="1.0" encoding="utf-8"?>
<ds:datastoreItem xmlns:ds="http://schemas.openxmlformats.org/officeDocument/2006/customXml" ds:itemID="{6521759E-4D20-4F8C-8B6D-7CF2FE1C3E34}">
  <ds:schemaRefs>
    <ds:schemaRef ds:uri="2cb2c739-fb9d-484a-88ec-aa121ee1cc33"/>
    <ds:schemaRef ds:uri="6c700f4d-cbe2-4ca9-b0cb-57b63b17dc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4015088-A91E-448C-AA29-0BA029C002EB}">
  <ds:schemaRefs>
    <ds:schemaRef ds:uri="6c700f4d-cbe2-4ca9-b0cb-57b63b17dcc6"/>
    <ds:schemaRef ds:uri="http://schemas.microsoft.com/office/infopath/2007/PartnerControls"/>
    <ds:schemaRef ds:uri="http://purl.org/dc/terms/"/>
    <ds:schemaRef ds:uri="http://purl.org/dc/elements/1.1/"/>
    <ds:schemaRef ds:uri="http://schemas.microsoft.com/office/2006/metadata/properties"/>
    <ds:schemaRef ds:uri="http://purl.org/dc/dcmitype/"/>
    <ds:schemaRef ds:uri="http://schemas.microsoft.com/office/2006/documentManagement/types"/>
    <ds:schemaRef ds:uri="http://schemas.openxmlformats.org/package/2006/metadata/core-properties"/>
    <ds:schemaRef ds:uri="2cb2c739-fb9d-484a-88ec-aa121ee1cc3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FDOE_PPT_template_Standard</Template>
  <TotalTime>1518</TotalTime>
  <Words>2839</Words>
  <Application>Microsoft Office PowerPoint</Application>
  <PresentationFormat>On-screen Show (4:3)</PresentationFormat>
  <Paragraphs>251</Paragraphs>
  <Slides>35</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Aptos</vt:lpstr>
      <vt:lpstr>Arial</vt:lpstr>
      <vt:lpstr>Calibri</vt:lpstr>
      <vt:lpstr>Calibri body</vt:lpstr>
      <vt:lpstr>Courier New</vt:lpstr>
      <vt:lpstr>Gotham</vt:lpstr>
      <vt:lpstr>Lora</vt:lpstr>
      <vt:lpstr>FDOE_PPT_template_Standard</vt:lpstr>
      <vt:lpstr>What Schools Need to Know: Essential Exceptional  Student Education (ESE) and Student Services  Requirements for Charter Schools</vt:lpstr>
      <vt:lpstr>Agenda</vt:lpstr>
      <vt:lpstr>Florida Department of Education (FDOE) Mission, Vision and Goals</vt:lpstr>
      <vt:lpstr>FDOE’s Mission and Vision</vt:lpstr>
      <vt:lpstr>FDOE’s Goals</vt:lpstr>
      <vt:lpstr>Title V, Chapter 19, Section 39.0016(3)(a), F.S.</vt:lpstr>
      <vt:lpstr>“Child with a Disability” Title 34, Section (§) 300.8, Code of  Federal Regulations (C.F.R.)</vt:lpstr>
      <vt:lpstr>Purpose of IDEA Part B Regulations </vt:lpstr>
      <vt:lpstr>Current Data</vt:lpstr>
      <vt:lpstr>Florida’s SWD Spring 2024</vt:lpstr>
      <vt:lpstr>PowerPoint Presentation</vt:lpstr>
      <vt:lpstr>SWD in Charter Schools</vt:lpstr>
      <vt:lpstr>SWD in Charter Schools</vt:lpstr>
      <vt:lpstr>SWD in Charter Schools, Continued</vt:lpstr>
      <vt:lpstr>FAPE</vt:lpstr>
      <vt:lpstr>FAPE is a Regulatory Term</vt:lpstr>
      <vt:lpstr>What is a Denial of FAPE?</vt:lpstr>
      <vt:lpstr>Potential Findings and Corrective Actions</vt:lpstr>
      <vt:lpstr>Meeting FAPE</vt:lpstr>
      <vt:lpstr>Potential Findings</vt:lpstr>
      <vt:lpstr>Corrective Actions – Example</vt:lpstr>
      <vt:lpstr>Corrective Actions – Example, Continued</vt:lpstr>
      <vt:lpstr>Corrective Actions – Example, Continued</vt:lpstr>
      <vt:lpstr>Corrective Actions – Example, Continued</vt:lpstr>
      <vt:lpstr>Corrective Actions – Example, Continued</vt:lpstr>
      <vt:lpstr>ESE Policies and Procedures (P&amp;P)</vt:lpstr>
      <vt:lpstr>ESE P&amp;P</vt:lpstr>
      <vt:lpstr>ESE P&amp;P, Continued</vt:lpstr>
      <vt:lpstr>ESE P&amp;P Resources</vt:lpstr>
      <vt:lpstr>Florida – The Education State</vt:lpstr>
      <vt:lpstr>National Overview and Florida Ranks #1</vt:lpstr>
      <vt:lpstr>Contact Information</vt:lpstr>
      <vt:lpstr>PowerPoint Presentation</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Penik, Megan</dc:creator>
  <cp:lastModifiedBy>Schmitges, Alice</cp:lastModifiedBy>
  <cp:revision>36</cp:revision>
  <cp:lastPrinted>2024-11-19T12:16:49Z</cp:lastPrinted>
  <dcterms:created xsi:type="dcterms:W3CDTF">2015-06-03T15:39:07Z</dcterms:created>
  <dcterms:modified xsi:type="dcterms:W3CDTF">2024-11-19T12:21:52Z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917e4c49-9b6b-485f-9f91-2b7b643feae2</vt:lpwstr>
  </property>
  <property fmtid="{D5CDD505-2E9C-101B-9397-08002B2CF9AE}" pid="3" name="ContentTypeId">
    <vt:lpwstr>0x010100000E91B9E3312B46ACC2A271CF2BFD0A</vt:lpwstr>
  </property>
  <property fmtid="{D5CDD505-2E9C-101B-9397-08002B2CF9AE}" pid="4" name="_dlc_DocId">
    <vt:lpwstr>372YA7RW7CNW-1147-385</vt:lpwstr>
  </property>
  <property fmtid="{D5CDD505-2E9C-101B-9397-08002B2CF9AE}" pid="5" name="_dlc_DocIdUrl">
    <vt:lpwstr>https://mybfk.battelleforkids.org/projects/FDOE/_layouts/DocIdRedir.aspx?ID=372YA7RW7CNW-1147-385, 372YA7RW7CNW-1147-385</vt:lpwstr>
  </property>
  <property fmtid="{D5CDD505-2E9C-101B-9397-08002B2CF9AE}" pid="6" name="Order">
    <vt:r8>249000</vt:r8>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ProgramSpecialistCompletedtimeanddate">
    <vt:lpwstr>2024-01-04T06:27:36Z</vt:lpwstr>
  </property>
  <property fmtid="{D5CDD505-2E9C-101B-9397-08002B2CF9AE}" pid="11" name="_ExtendedDescription">
    <vt:lpwstr/>
  </property>
  <property fmtid="{D5CDD505-2E9C-101B-9397-08002B2CF9AE}" pid="12" name="TriggerFlowInfo">
    <vt:lpwstr/>
  </property>
  <property fmtid="{D5CDD505-2E9C-101B-9397-08002B2CF9AE}" pid="13" name="xd_Signature">
    <vt:lpwstr/>
  </property>
  <property fmtid="{D5CDD505-2E9C-101B-9397-08002B2CF9AE}" pid="14" name="MediaServiceImageTags">
    <vt:lpwstr/>
  </property>
</Properties>
</file>