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47474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7D9"/>
          </a:solidFill>
        </a:fill>
      </a:tcStyle>
    </a:wholeTbl>
    <a:band2H>
      <a:tcTxStyle b="def" i="def"/>
      <a:tcStyle>
        <a:tcBdr/>
        <a:fill>
          <a:solidFill>
            <a:srgbClr val="E9EC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DED8"/>
          </a:solidFill>
        </a:fill>
      </a:tcStyle>
    </a:wholeTbl>
    <a:band2H>
      <a:tcTxStyle b="def" i="def"/>
      <a:tcStyle>
        <a:tcBdr/>
        <a:fill>
          <a:solidFill>
            <a:srgbClr val="F2EF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2D6"/>
          </a:solidFill>
        </a:fill>
      </a:tcStyle>
    </a:wholeTbl>
    <a:band2H>
      <a:tcTxStyle b="def" i="def"/>
      <a:tcStyle>
        <a:tcBdr/>
        <a:fill>
          <a:solidFill>
            <a:srgbClr val="EAEA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747474"/>
        </a:fontRef>
        <a:srgbClr val="74747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47474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solidFill>
            <a:srgbClr val="747474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solidFill>
            <a:srgbClr val="747474">
              <a:alpha val="20000"/>
            </a:srgbClr>
          </a:solidFill>
        </a:fill>
      </a:tcStyle>
    </a:firstCol>
    <a:lastRow>
      <a:tcTxStyle b="on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50800" cap="flat">
              <a:solidFill>
                <a:srgbClr val="747474"/>
              </a:solidFill>
              <a:prstDash val="solid"/>
              <a:round/>
            </a:ln>
          </a:top>
          <a:bottom>
            <a:ln w="127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747474"/>
        </a:fontRef>
        <a:srgbClr val="747474"/>
      </a:tcTxStyle>
      <a:tcStyle>
        <a:tcBdr>
          <a:left>
            <a:ln w="12700" cap="flat">
              <a:solidFill>
                <a:srgbClr val="747474"/>
              </a:solidFill>
              <a:prstDash val="solid"/>
              <a:round/>
            </a:ln>
          </a:left>
          <a:right>
            <a:ln w="12700" cap="flat">
              <a:solidFill>
                <a:srgbClr val="747474"/>
              </a:solidFill>
              <a:prstDash val="solid"/>
              <a:round/>
            </a:ln>
          </a:right>
          <a:top>
            <a:ln w="12700" cap="flat">
              <a:solidFill>
                <a:srgbClr val="747474"/>
              </a:solidFill>
              <a:prstDash val="solid"/>
              <a:round/>
            </a:ln>
          </a:top>
          <a:bottom>
            <a:ln w="25400" cap="flat">
              <a:solidFill>
                <a:srgbClr val="747474"/>
              </a:solidFill>
              <a:prstDash val="solid"/>
              <a:round/>
            </a:ln>
          </a:bottom>
          <a:insideH>
            <a:ln w="12700" cap="flat">
              <a:solidFill>
                <a:srgbClr val="747474"/>
              </a:solidFill>
              <a:prstDash val="solid"/>
              <a:round/>
            </a:ln>
          </a:insideH>
          <a:insideV>
            <a:ln w="12700" cap="flat">
              <a:solidFill>
                <a:srgbClr val="74747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1066800" y="6680200"/>
            <a:ext cx="22252677" cy="17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ine"/>
          <p:cNvSpPr/>
          <p:nvPr/>
        </p:nvSpPr>
        <p:spPr>
          <a:xfrm flipH="1">
            <a:off x="15811738" y="711200"/>
            <a:ext cx="2" cy="1114360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9" name="Line"/>
          <p:cNvSpPr/>
          <p:nvPr/>
        </p:nvSpPr>
        <p:spPr>
          <a:xfrm>
            <a:off x="15811500" y="6277569"/>
            <a:ext cx="7763087" cy="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0" name="bridge over river with city buildings in the background"/>
          <p:cNvSpPr/>
          <p:nvPr>
            <p:ph type="pic" sz="quarter" idx="21"/>
          </p:nvPr>
        </p:nvSpPr>
        <p:spPr>
          <a:xfrm>
            <a:off x="15930593" y="6423033"/>
            <a:ext cx="9151188" cy="6108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row of blue gondolas with Venice in the background"/>
          <p:cNvSpPr/>
          <p:nvPr>
            <p:ph type="pic" sz="half" idx="22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aerial view of an old city in Italy"/>
          <p:cNvSpPr/>
          <p:nvPr>
            <p:ph type="pic" idx="23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Body Level One…"/>
          <p:cNvSpPr txBox="1"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/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092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727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62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997200" indent="-457200" algn="ctr" defTabSz="647700">
              <a:spcBef>
                <a:spcPts val="0"/>
              </a:spcBef>
              <a:buFontTx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“Type a quote here.”"/>
          <p:cNvSpPr txBox="1"/>
          <p:nvPr>
            <p:ph type="body" sz="quarter" idx="21"/>
          </p:nvPr>
        </p:nvSpPr>
        <p:spPr>
          <a:xfrm>
            <a:off x="2387600" y="6061864"/>
            <a:ext cx="19621500" cy="944573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erial view of an old city in Italy"/>
          <p:cNvSpPr/>
          <p:nvPr>
            <p:ph type="pic" idx="21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1272281" y="8568253"/>
            <a:ext cx="310119" cy="30059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spcBef>
                <a:spcPts val="5900"/>
              </a:spcBef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14147799" y="11214099"/>
            <a:ext cx="4" cy="20004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" name="partial view looking up at the Colosseum under a blue sky"/>
          <p:cNvSpPr/>
          <p:nvPr>
            <p:ph type="pic" idx="21"/>
          </p:nvPr>
        </p:nvSpPr>
        <p:spPr>
          <a:xfrm>
            <a:off x="-88900" y="-38100"/>
            <a:ext cx="35966400" cy="2188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" name="partial view looking up at the Colosseum under a blue sky"/>
          <p:cNvSpPr/>
          <p:nvPr>
            <p:ph type="pic" idx="21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952502" y="12985801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1066799" y="2768599"/>
            <a:ext cx="9512615" cy="1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0" name="row of blue gondolas with Venice in the background"/>
          <p:cNvSpPr/>
          <p:nvPr>
            <p:ph type="pic" idx="21"/>
          </p:nvPr>
        </p:nvSpPr>
        <p:spPr>
          <a:xfrm>
            <a:off x="12052300" y="-1016000"/>
            <a:ext cx="12788900" cy="1903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957643" y="12985801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ine"/>
          <p:cNvSpPr/>
          <p:nvPr/>
        </p:nvSpPr>
        <p:spPr>
          <a:xfrm>
            <a:off x="1066796" y="2768600"/>
            <a:ext cx="22250408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957643" y="12985801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ine"/>
          <p:cNvSpPr/>
          <p:nvPr/>
        </p:nvSpPr>
        <p:spPr>
          <a:xfrm>
            <a:off x="1066799" y="2768599"/>
            <a:ext cx="9512615" cy="1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957643" y="12985801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1066797" y="2768600"/>
            <a:ext cx="22252704" cy="18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216225" y="12985801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spcBef>
                <a:spcPts val="0"/>
              </a:spcBef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mailto:studentaffairs@doral.edu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hyperlink" Target="mailto:lynn@FLcharteralliance.org" TargetMode="External"/><Relationship Id="rId4" Type="http://schemas.openxmlformats.org/officeDocument/2006/relationships/image" Target="../media/image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3"/>
          <p:cNvSpPr/>
          <p:nvPr/>
        </p:nvSpPr>
        <p:spPr>
          <a:xfrm>
            <a:off x="-2" y="2978308"/>
            <a:ext cx="24384005" cy="2929813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55" name="FCSC+SCS 2024"/>
          <p:cNvSpPr txBox="1"/>
          <p:nvPr>
            <p:ph type="title" idx="4294967295"/>
          </p:nvPr>
        </p:nvSpPr>
        <p:spPr>
          <a:xfrm>
            <a:off x="552313" y="212452"/>
            <a:ext cx="20350766" cy="1968501"/>
          </a:xfrm>
          <a:prstGeom prst="rect">
            <a:avLst/>
          </a:prstGeom>
        </p:spPr>
        <p:txBody>
          <a:bodyPr/>
          <a:lstStyle>
            <a:lvl1pPr>
              <a:defRPr b="1" sz="6000">
                <a:solidFill>
                  <a:srgbClr val="24263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FCSC+SCS 2024 </a:t>
            </a:r>
          </a:p>
        </p:txBody>
      </p:sp>
      <p:pic>
        <p:nvPicPr>
          <p:cNvPr id="156" name="Black and white photo of a person playing the drums" descr="Black and white photo of a person playing the drums"/>
          <p:cNvPicPr>
            <a:picLocks noChangeAspect="1"/>
          </p:cNvPicPr>
          <p:nvPr/>
        </p:nvPicPr>
        <p:blipFill>
          <a:blip r:embed="rId2">
            <a:extLst/>
          </a:blip>
          <a:srcRect l="0" t="11673" r="0" b="11673"/>
          <a:stretch>
            <a:fillRect/>
          </a:stretch>
        </p:blipFill>
        <p:spPr>
          <a:xfrm>
            <a:off x="20033251" y="11665905"/>
            <a:ext cx="4163366" cy="1968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Presenter:…"/>
          <p:cNvSpPr txBox="1"/>
          <p:nvPr/>
        </p:nvSpPr>
        <p:spPr>
          <a:xfrm>
            <a:off x="898690" y="6696267"/>
            <a:ext cx="2258662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Presenters: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ctr">
              <a:spcBef>
                <a:spcPts val="0"/>
              </a:spcBef>
              <a:defRPr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Judith C. Marty, President, Doral College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ctr">
              <a:spcBef>
                <a:spcPts val="0"/>
              </a:spcBef>
              <a:defRPr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Lynn Norman-Teck, Executive Director, FCSA</a:t>
            </a:r>
          </a:p>
        </p:txBody>
      </p:sp>
      <p:sp>
        <p:nvSpPr>
          <p:cNvPr id="158" name="Enrollmania Masterclass:…"/>
          <p:cNvSpPr txBox="1"/>
          <p:nvPr/>
        </p:nvSpPr>
        <p:spPr>
          <a:xfrm>
            <a:off x="884248" y="3249414"/>
            <a:ext cx="22894066" cy="238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ctr" defTabSz="800734">
              <a:spcBef>
                <a:spcPts val="0"/>
              </a:spcBef>
              <a:defRPr b="1" sz="7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From Succession to Success: </a:t>
            </a:r>
            <a:endParaRPr>
              <a:solidFill>
                <a:srgbClr val="000000"/>
              </a:solidFill>
            </a:endParaRPr>
          </a:p>
          <a:p>
            <a:pPr algn="ctr" defTabSz="800734">
              <a:spcBef>
                <a:spcPts val="0"/>
              </a:spcBef>
              <a:defRPr b="1" sz="7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Building a Future-Ready Leadership Pipeline</a:t>
            </a:r>
          </a:p>
        </p:txBody>
      </p:sp>
      <p:pic>
        <p:nvPicPr>
          <p:cNvPr id="159" name="Doral College logo shadowslogo-color-15.jpg" descr="Doral College logo shadowslogo-color-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0387" y="11756025"/>
            <a:ext cx="4163365" cy="174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reeform 4"/>
          <p:cNvSpPr/>
          <p:nvPr/>
        </p:nvSpPr>
        <p:spPr>
          <a:xfrm>
            <a:off x="13217199" y="-1"/>
            <a:ext cx="11166804" cy="6337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TextBox 7"/>
          <p:cNvSpPr txBox="1"/>
          <p:nvPr/>
        </p:nvSpPr>
        <p:spPr>
          <a:xfrm>
            <a:off x="-163635" y="110937"/>
            <a:ext cx="10599354" cy="188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7600"/>
              </a:lnSpc>
              <a:spcBef>
                <a:spcPts val="0"/>
              </a:spcBef>
              <a:defRPr b="1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REQUIRED COURSES FOR </a:t>
            </a:r>
          </a:p>
          <a:p>
            <a:pPr algn="ctr" defTabSz="1219169">
              <a:lnSpc>
                <a:spcPts val="7600"/>
              </a:lnSpc>
              <a:spcBef>
                <a:spcPts val="0"/>
              </a:spcBef>
              <a:defRPr b="1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MASTER PROGRAM</a:t>
            </a:r>
          </a:p>
        </p:txBody>
      </p:sp>
      <p:sp>
        <p:nvSpPr>
          <p:cNvPr id="215" name="Straight Connector 8"/>
          <p:cNvSpPr/>
          <p:nvPr/>
        </p:nvSpPr>
        <p:spPr>
          <a:xfrm>
            <a:off x="3615" y="2186542"/>
            <a:ext cx="8724864" cy="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TextBox 9"/>
          <p:cNvSpPr txBox="1"/>
          <p:nvPr/>
        </p:nvSpPr>
        <p:spPr>
          <a:xfrm>
            <a:off x="375128" y="3037308"/>
            <a:ext cx="16826127" cy="993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6061</a:t>
            </a:r>
            <a:r>
              <a:rPr b="0"/>
              <a:t> Principles of Educational Leadership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EDG 6627</a:t>
            </a:r>
            <a:r>
              <a:rPr b="0"/>
              <a:t> Foundations of Curriculum and Instruction 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EME 6425</a:t>
            </a:r>
            <a:r>
              <a:rPr b="0"/>
              <a:t> Technology for Educational Leadership 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6232</a:t>
            </a:r>
            <a:r>
              <a:rPr b="0"/>
              <a:t> School Law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EDG 6391</a:t>
            </a:r>
            <a:r>
              <a:rPr b="0"/>
              <a:t> Instructional Leadership 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EDF 6457</a:t>
            </a:r>
            <a:r>
              <a:rPr b="0"/>
              <a:t> Data and Analysis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6242</a:t>
            </a:r>
            <a:r>
              <a:rPr b="0"/>
              <a:t> School Budgeting and Financial Report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EDG 6326</a:t>
            </a:r>
            <a:r>
              <a:rPr b="0"/>
              <a:t> Learning Accountability and Assessment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EDS 6050</a:t>
            </a:r>
            <a:r>
              <a:rPr b="0"/>
              <a:t> Human Resources Development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6192</a:t>
            </a:r>
            <a:r>
              <a:rPr b="0"/>
              <a:t> Organizational Development 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6945</a:t>
            </a:r>
            <a:r>
              <a:rPr b="0"/>
              <a:t> Internship I *</a:t>
            </a:r>
          </a:p>
          <a:p>
            <a:pPr marL="685800" indent="-685800">
              <a:lnSpc>
                <a:spcPts val="1000"/>
              </a:lnSpc>
              <a:buSzPct val="100000"/>
              <a:buFont typeface="Arial"/>
              <a:buChar char="•"/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EDA 6946</a:t>
            </a:r>
            <a:r>
              <a:rPr b="0"/>
              <a:t> Internship II *</a:t>
            </a:r>
          </a:p>
        </p:txBody>
      </p:sp>
      <p:sp>
        <p:nvSpPr>
          <p:cNvPr id="217" name="TextBox 11"/>
          <p:cNvSpPr txBox="1"/>
          <p:nvPr/>
        </p:nvSpPr>
        <p:spPr>
          <a:xfrm>
            <a:off x="13262919" y="895583"/>
            <a:ext cx="10878836" cy="682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To successfully complete the Master of Education in Educational Leadership, students must earn 36 credits, as outlined. Courses listed with an asterisk (*) are the 24 credits required for the Modified Curriculum Program.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Modified curriculum.</a:t>
            </a:r>
          </a:p>
        </p:txBody>
      </p:sp>
      <p:sp>
        <p:nvSpPr>
          <p:cNvPr id="218" name="Freeform 7"/>
          <p:cNvSpPr/>
          <p:nvPr/>
        </p:nvSpPr>
        <p:spPr>
          <a:xfrm>
            <a:off x="14629394" y="7559603"/>
            <a:ext cx="8342413" cy="54833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Rectangle: Rounded Corners 4"/>
          <p:cNvGrpSpPr/>
          <p:nvPr/>
        </p:nvGrpSpPr>
        <p:grpSpPr>
          <a:xfrm>
            <a:off x="3676650" y="2628058"/>
            <a:ext cx="16888019" cy="8727297"/>
            <a:chOff x="0" y="0"/>
            <a:chExt cx="16888018" cy="8727295"/>
          </a:xfrm>
        </p:grpSpPr>
        <p:sp>
          <p:nvSpPr>
            <p:cNvPr id="220" name="Rounded Rectangle"/>
            <p:cNvSpPr/>
            <p:nvPr/>
          </p:nvSpPr>
          <p:spPr>
            <a:xfrm>
              <a:off x="0" y="0"/>
              <a:ext cx="16888019" cy="8727296"/>
            </a:xfrm>
            <a:prstGeom prst="roundRect">
              <a:avLst>
                <a:gd name="adj" fmla="val 16667"/>
              </a:avLst>
            </a:prstGeom>
            <a:solidFill>
              <a:srgbClr val="1F497D"/>
            </a:solidFill>
            <a:ln w="25400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374650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221" name="1. Hold a bachelor’s or master’s degree from an accredited U.S. institution or its equivalent from a foreign institution (a minimum GPA of 3.0 or higher is required).…"/>
            <p:cNvSpPr txBox="1"/>
            <p:nvPr/>
          </p:nvSpPr>
          <p:spPr>
            <a:xfrm>
              <a:off x="484450" y="425377"/>
              <a:ext cx="15919118" cy="787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R="454025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1. Hold a bachelor’s or master’s degree from an accredited U.S.</a:t>
              </a:r>
              <a:r>
                <a:rPr spc="200"/>
                <a:t> </a:t>
              </a:r>
              <a:r>
                <a:t>institution or its equivalent from a foreign institution (a minimum GPA of 3.0 or higher is required).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R="454025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2. Hold</a:t>
              </a:r>
              <a:r>
                <a:rPr spc="165"/>
                <a:t> </a:t>
              </a:r>
              <a:r>
                <a:t>a</a:t>
              </a:r>
              <a:r>
                <a:rPr spc="165"/>
                <a:t> </a:t>
              </a:r>
              <a:r>
                <a:t>valid</a:t>
              </a:r>
              <a:r>
                <a:rPr spc="165"/>
                <a:t> </a:t>
              </a:r>
              <a:r>
                <a:t>Teaching</a:t>
              </a:r>
              <a:r>
                <a:rPr spc="165"/>
                <a:t> </a:t>
              </a:r>
              <a:r>
                <a:t>license</a:t>
              </a:r>
              <a:r>
                <a:rPr spc="165"/>
                <a:t> </a:t>
              </a:r>
              <a:r>
                <a:t>with</a:t>
              </a:r>
              <a:r>
                <a:rPr spc="165"/>
                <a:t> </a:t>
              </a:r>
              <a:r>
                <a:t>a</a:t>
              </a:r>
              <a:r>
                <a:rPr spc="165"/>
                <a:t> </a:t>
              </a:r>
              <a:r>
                <a:t>minimum</a:t>
              </a:r>
              <a:r>
                <a:rPr spc="165"/>
                <a:t> </a:t>
              </a:r>
              <a:r>
                <a:t>of</a:t>
              </a:r>
              <a:r>
                <a:rPr spc="165"/>
                <a:t> </a:t>
              </a:r>
              <a:r>
                <a:t>three</a:t>
              </a:r>
              <a:r>
                <a:rPr spc="165"/>
                <a:t> </a:t>
              </a:r>
              <a:r>
                <a:t>(3)</a:t>
              </a:r>
              <a:r>
                <a:rPr spc="165"/>
                <a:t> </a:t>
              </a:r>
              <a:r>
                <a:t>years</a:t>
              </a:r>
              <a:r>
                <a:rPr spc="165"/>
                <a:t> </a:t>
              </a:r>
              <a:r>
                <a:t>of teacher evaluations with ratings of Effective or Highly Effective (summative evaluations required).</a:t>
              </a:r>
              <a:endParaRPr>
                <a:solidFill>
                  <a:srgbClr val="FFFFFF"/>
                </a:solidFill>
              </a:endParaRPr>
            </a:p>
            <a:p>
              <a:pPr marR="394970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3. Provide a recommendation from a principal or other administrator addressing the applicant’s skills and leadership potential.</a:t>
              </a:r>
              <a:endParaRPr>
                <a:solidFill>
                  <a:srgbClr val="FFFFFF"/>
                </a:solidFill>
              </a:endParaRPr>
            </a:p>
            <a:p>
              <a:pPr marR="193039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4. Furnish a resume and a personal statement explaining the applicant's professional and academic goals, and interest in pursuing a graduate degree in educational leadership.</a:t>
              </a:r>
              <a:endParaRPr>
                <a:solidFill>
                  <a:srgbClr val="FFFFFF"/>
                </a:solidFill>
              </a:endParaRPr>
            </a:p>
            <a:p>
              <a:pPr marR="213359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5. Attend</a:t>
              </a:r>
              <a:r>
                <a:rPr spc="200"/>
                <a:t> </a:t>
              </a:r>
              <a:r>
                <a:t>a</a:t>
              </a:r>
              <a:r>
                <a:rPr spc="200"/>
                <a:t> </a:t>
              </a:r>
              <a:r>
                <a:t>final</a:t>
              </a:r>
              <a:r>
                <a:rPr spc="200"/>
                <a:t> </a:t>
              </a:r>
              <a:r>
                <a:t>admissions</a:t>
              </a:r>
              <a:r>
                <a:rPr spc="200"/>
                <a:t> </a:t>
              </a:r>
              <a:r>
                <a:t>interview</a:t>
              </a:r>
              <a:r>
                <a:rPr spc="200"/>
                <a:t> </a:t>
              </a:r>
              <a:r>
                <a:t>with</a:t>
              </a:r>
              <a:r>
                <a:rPr spc="200"/>
                <a:t> </a:t>
              </a:r>
              <a:r>
                <a:t>members</a:t>
              </a:r>
              <a:r>
                <a:rPr spc="200"/>
                <a:t> </a:t>
              </a:r>
              <a:r>
                <a:t>from</a:t>
              </a:r>
              <a:r>
                <a:rPr spc="200"/>
                <a:t> </a:t>
              </a:r>
              <a:r>
                <a:t>Doral</a:t>
              </a:r>
              <a:r>
                <a:rPr spc="200"/>
                <a:t> </a:t>
              </a:r>
              <a:r>
                <a:t>College and Doral Leadership Institute.</a:t>
              </a:r>
              <a:endParaRPr>
                <a:solidFill>
                  <a:srgbClr val="FFFFFF"/>
                </a:solidFill>
              </a:endParaRPr>
            </a:p>
            <a:p>
              <a:pPr marR="374650">
                <a:lnSpc>
                  <a:spcPct val="150000"/>
                </a:lnSpc>
                <a:spcBef>
                  <a:spcPts val="100"/>
                </a:spcBef>
                <a:tabLst>
                  <a:tab pos="317500" algn="l"/>
                </a:tabLst>
                <a:defRPr sz="2800">
                  <a:solidFill>
                    <a:srgbClr val="FAFDFA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6. Complete the application process, including signing an enrollment </a:t>
              </a:r>
              <a:r>
                <a:rPr spc="-10"/>
                <a:t>agreement.</a:t>
              </a:r>
            </a:p>
          </p:txBody>
        </p:sp>
      </p:grpSp>
      <p:sp>
        <p:nvSpPr>
          <p:cNvPr id="223" name="TextBox 7"/>
          <p:cNvSpPr txBox="1"/>
          <p:nvPr/>
        </p:nvSpPr>
        <p:spPr>
          <a:xfrm>
            <a:off x="1075266" y="1062367"/>
            <a:ext cx="21897558" cy="982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7600"/>
              </a:lnSpc>
              <a:spcBef>
                <a:spcPts val="0"/>
              </a:spcBef>
              <a:defRPr b="1" sz="72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ADMISSION REQUIREMENTS</a:t>
            </a:r>
          </a:p>
        </p:txBody>
      </p:sp>
      <p:sp>
        <p:nvSpPr>
          <p:cNvPr id="224" name="Freeform 4"/>
          <p:cNvSpPr/>
          <p:nvPr/>
        </p:nvSpPr>
        <p:spPr>
          <a:xfrm rot="5400000">
            <a:off x="11286933" y="618931"/>
            <a:ext cx="1810138" cy="2438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Straight Connector 9"/>
          <p:cNvSpPr/>
          <p:nvPr/>
        </p:nvSpPr>
        <p:spPr>
          <a:xfrm>
            <a:off x="6089778" y="2219096"/>
            <a:ext cx="12198223" cy="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5092" y="2275318"/>
            <a:ext cx="8840529" cy="11123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36878" y="2275316"/>
            <a:ext cx="9033754" cy="111234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9" name="Freeform 4"/>
          <p:cNvSpPr/>
          <p:nvPr/>
        </p:nvSpPr>
        <p:spPr>
          <a:xfrm rot="5400000">
            <a:off x="11221615" y="-11221615"/>
            <a:ext cx="1940770" cy="2438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" name="TextBox 6"/>
          <p:cNvSpPr txBox="1"/>
          <p:nvPr/>
        </p:nvSpPr>
        <p:spPr>
          <a:xfrm>
            <a:off x="2735961" y="714604"/>
            <a:ext cx="20014404" cy="76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800"/>
              </a:lnSpc>
              <a:defRPr b="1" spc="261" sz="6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TEACHER EVALUATION CERTIFICATION 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Freeform 4"/>
          <p:cNvSpPr/>
          <p:nvPr/>
        </p:nvSpPr>
        <p:spPr>
          <a:xfrm rot="5400000">
            <a:off x="10768353" y="100354"/>
            <a:ext cx="2847293" cy="2438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3" name="TextBox 7"/>
          <p:cNvSpPr txBox="1"/>
          <p:nvPr/>
        </p:nvSpPr>
        <p:spPr>
          <a:xfrm>
            <a:off x="432126" y="2166846"/>
            <a:ext cx="21897558" cy="9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7600"/>
              </a:lnSpc>
              <a:spcBef>
                <a:spcPts val="0"/>
              </a:spcBef>
              <a:defRPr b="1" sz="66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Flexible, Affordable, Accredited: Your Path to Success</a:t>
            </a:r>
          </a:p>
        </p:txBody>
      </p:sp>
      <p:sp>
        <p:nvSpPr>
          <p:cNvPr id="234" name="Straight Connector 7"/>
          <p:cNvSpPr/>
          <p:nvPr/>
        </p:nvSpPr>
        <p:spPr>
          <a:xfrm>
            <a:off x="2631231" y="3301448"/>
            <a:ext cx="17801618" cy="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38" name="Group 2"/>
          <p:cNvGrpSpPr/>
          <p:nvPr/>
        </p:nvGrpSpPr>
        <p:grpSpPr>
          <a:xfrm>
            <a:off x="0" y="11508582"/>
            <a:ext cx="9833662" cy="1566278"/>
            <a:chOff x="0" y="0"/>
            <a:chExt cx="9833661" cy="1566277"/>
          </a:xfrm>
        </p:grpSpPr>
        <p:sp>
          <p:nvSpPr>
            <p:cNvPr id="235" name="Freeform 3"/>
            <p:cNvSpPr/>
            <p:nvPr/>
          </p:nvSpPr>
          <p:spPr>
            <a:xfrm>
              <a:off x="0" y="0"/>
              <a:ext cx="9833662" cy="1566278"/>
            </a:xfrm>
            <a:prstGeom prst="rect">
              <a:avLst/>
            </a:prstGeom>
            <a:solidFill>
              <a:srgbClr val="00386B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36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39150" y="331473"/>
              <a:ext cx="1606546" cy="910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13386" y="185979"/>
              <a:ext cx="755077" cy="1189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" name="TextBox 11"/>
          <p:cNvSpPr txBox="1"/>
          <p:nvPr/>
        </p:nvSpPr>
        <p:spPr>
          <a:xfrm>
            <a:off x="47845" y="11528556"/>
            <a:ext cx="69603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-120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CONTACT</a:t>
            </a:r>
            <a:r>
              <a:rPr spc="-220"/>
              <a:t> </a:t>
            </a:r>
            <a:r>
              <a:t>US</a:t>
            </a:r>
            <a:r>
              <a:rPr spc="-215"/>
              <a:t> </a:t>
            </a:r>
            <a:r>
              <a:t>TODAY</a:t>
            </a:r>
          </a:p>
        </p:txBody>
      </p:sp>
      <p:sp>
        <p:nvSpPr>
          <p:cNvPr id="240" name="TextBox 15"/>
          <p:cNvSpPr txBox="1"/>
          <p:nvPr/>
        </p:nvSpPr>
        <p:spPr>
          <a:xfrm>
            <a:off x="45719" y="12273464"/>
            <a:ext cx="2147909" cy="630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202564">
              <a:spcBef>
                <a:spcPts val="300"/>
              </a:spcBef>
              <a:defRPr spc="-1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2525 NW</a:t>
            </a:r>
            <a:r>
              <a:rPr spc="-40"/>
              <a:t> </a:t>
            </a:r>
            <a:r>
              <a:t>112</a:t>
            </a:r>
            <a:r>
              <a:rPr spc="-40"/>
              <a:t> </a:t>
            </a:r>
            <a:r>
              <a:rPr spc="-25"/>
              <a:t>Ave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202564">
              <a:spcBef>
                <a:spcPts val="10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Doral, FL</a:t>
            </a:r>
            <a:r>
              <a:rPr spc="104"/>
              <a:t> </a:t>
            </a:r>
            <a:r>
              <a:rPr spc="-10"/>
              <a:t>33172</a:t>
            </a:r>
          </a:p>
        </p:txBody>
      </p:sp>
      <p:sp>
        <p:nvSpPr>
          <p:cNvPr id="241" name="TextBox 16"/>
          <p:cNvSpPr txBox="1"/>
          <p:nvPr/>
        </p:nvSpPr>
        <p:spPr>
          <a:xfrm>
            <a:off x="2285067" y="12570437"/>
            <a:ext cx="214790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202564">
              <a:spcBef>
                <a:spcPts val="300"/>
              </a:spcBef>
              <a:defRPr spc="-1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www.doral.edu</a:t>
            </a:r>
          </a:p>
        </p:txBody>
      </p:sp>
      <p:sp>
        <p:nvSpPr>
          <p:cNvPr id="242" name="TextBox 18"/>
          <p:cNvSpPr txBox="1"/>
          <p:nvPr/>
        </p:nvSpPr>
        <p:spPr>
          <a:xfrm>
            <a:off x="4091084" y="12430737"/>
            <a:ext cx="12336935" cy="630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37795">
              <a:spcBef>
                <a:spcPts val="20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P:</a:t>
            </a:r>
            <a:r>
              <a:rPr spc="115"/>
              <a:t> </a:t>
            </a:r>
            <a:r>
              <a:t>(305)</a:t>
            </a:r>
            <a:r>
              <a:rPr spc="120"/>
              <a:t> </a:t>
            </a:r>
            <a:r>
              <a:t>463-</a:t>
            </a:r>
            <a:r>
              <a:rPr spc="-20"/>
              <a:t>7210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137795">
              <a:spcBef>
                <a:spcPts val="100"/>
              </a:spcBef>
              <a:defRPr spc="-1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studentaffairs@doral.edu</a:t>
            </a:r>
          </a:p>
        </p:txBody>
      </p:sp>
      <p:pic>
        <p:nvPicPr>
          <p:cNvPr id="243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rcRect l="2185" t="0" r="74274" b="60746"/>
          <a:stretch>
            <a:fillRect/>
          </a:stretch>
        </p:blipFill>
        <p:spPr>
          <a:xfrm>
            <a:off x="1291122" y="4830102"/>
            <a:ext cx="5524502" cy="126048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Box 12"/>
          <p:cNvSpPr txBox="1"/>
          <p:nvPr/>
        </p:nvSpPr>
        <p:spPr>
          <a:xfrm>
            <a:off x="1563303" y="6078475"/>
            <a:ext cx="4980139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Asynchronous classes you can access from anywhere and complete on your schedule</a:t>
            </a:r>
          </a:p>
        </p:txBody>
      </p:sp>
      <p:pic>
        <p:nvPicPr>
          <p:cNvPr id="245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rcRect l="25161" t="0" r="58033" b="60746"/>
          <a:stretch>
            <a:fillRect/>
          </a:stretch>
        </p:blipFill>
        <p:spPr>
          <a:xfrm>
            <a:off x="7022733" y="4830102"/>
            <a:ext cx="3905251" cy="126048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Box 14"/>
          <p:cNvSpPr txBox="1"/>
          <p:nvPr/>
        </p:nvSpPr>
        <p:spPr>
          <a:xfrm>
            <a:off x="7074998" y="6083525"/>
            <a:ext cx="4659969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Accredited program designed to help you meet your career goals</a:t>
            </a:r>
          </a:p>
        </p:txBody>
      </p:sp>
      <p:pic>
        <p:nvPicPr>
          <p:cNvPr id="247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rcRect l="49992" t="1" r="27055" b="64459"/>
          <a:stretch>
            <a:fillRect/>
          </a:stretch>
        </p:blipFill>
        <p:spPr>
          <a:xfrm>
            <a:off x="11405503" y="4829281"/>
            <a:ext cx="5334001" cy="114127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Box 21"/>
          <p:cNvSpPr txBox="1"/>
          <p:nvPr/>
        </p:nvSpPr>
        <p:spPr>
          <a:xfrm>
            <a:off x="12014711" y="6132596"/>
            <a:ext cx="4980138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 personalized, student- centered experience that encourages success</a:t>
            </a:r>
          </a:p>
        </p:txBody>
      </p:sp>
      <p:pic>
        <p:nvPicPr>
          <p:cNvPr id="249" name="Picture 22" descr="Picture 22"/>
          <p:cNvPicPr>
            <a:picLocks noChangeAspect="1"/>
          </p:cNvPicPr>
          <p:nvPr/>
        </p:nvPicPr>
        <p:blipFill>
          <a:blip r:embed="rId6">
            <a:extLst/>
          </a:blip>
          <a:srcRect l="73771" t="0" r="492" b="62376"/>
          <a:stretch>
            <a:fillRect/>
          </a:stretch>
        </p:blipFill>
        <p:spPr>
          <a:xfrm>
            <a:off x="17038688" y="4864203"/>
            <a:ext cx="5981184" cy="120651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extBox 23"/>
          <p:cNvSpPr txBox="1"/>
          <p:nvPr/>
        </p:nvSpPr>
        <p:spPr>
          <a:xfrm>
            <a:off x="17539210" y="6115932"/>
            <a:ext cx="4980138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Affordable, all-inclusive tuition rate that can help you finish without debt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4"/>
          <p:cNvSpPr/>
          <p:nvPr/>
        </p:nvSpPr>
        <p:spPr>
          <a:xfrm>
            <a:off x="18967367" y="-50799"/>
            <a:ext cx="5416633" cy="1376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3" name="TextBox 6"/>
          <p:cNvSpPr txBox="1"/>
          <p:nvPr/>
        </p:nvSpPr>
        <p:spPr>
          <a:xfrm>
            <a:off x="681736" y="1846186"/>
            <a:ext cx="14351464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664209" indent="-332104" defTabSz="1219169"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$350 per credit 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09" indent="-332104" defTabSz="1219169"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3 credits per course</a:t>
            </a:r>
          </a:p>
          <a:p>
            <a:pPr lvl="1" marL="664209" indent="-332104" defTabSz="1219169"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Cost per course: $1,050 </a:t>
            </a:r>
          </a:p>
          <a:p>
            <a:pPr lvl="1" marL="664209" indent="-332104" defTabSz="1219169"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Students take 2 courses every 8 weeks </a:t>
            </a:r>
          </a:p>
          <a:p>
            <a:pPr lvl="1" marL="664209" indent="-332104" defTabSz="1219169"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Total cost for 36 credits: $12,600</a:t>
            </a:r>
          </a:p>
        </p:txBody>
      </p:sp>
      <p:sp>
        <p:nvSpPr>
          <p:cNvPr id="254" name="TextBox 7"/>
          <p:cNvSpPr txBox="1"/>
          <p:nvPr/>
        </p:nvSpPr>
        <p:spPr>
          <a:xfrm>
            <a:off x="-6287" y="716191"/>
            <a:ext cx="11222629" cy="92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7600"/>
              </a:lnSpc>
              <a:defRPr b="1" sz="54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COST OF MASTERS PROGRAM</a:t>
            </a:r>
          </a:p>
        </p:txBody>
      </p:sp>
      <p:sp>
        <p:nvSpPr>
          <p:cNvPr id="255" name="TextBox 8"/>
          <p:cNvSpPr txBox="1"/>
          <p:nvPr/>
        </p:nvSpPr>
        <p:spPr>
          <a:xfrm>
            <a:off x="-2173385" y="7800344"/>
            <a:ext cx="14598576" cy="92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7600"/>
              </a:lnSpc>
              <a:defRPr b="1" sz="54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MODIFIED ED LEADERSHIP</a:t>
            </a:r>
          </a:p>
        </p:txBody>
      </p:sp>
      <p:sp>
        <p:nvSpPr>
          <p:cNvPr id="256" name="TextBox 9"/>
          <p:cNvSpPr txBox="1"/>
          <p:nvPr/>
        </p:nvSpPr>
        <p:spPr>
          <a:xfrm>
            <a:off x="681736" y="8751310"/>
            <a:ext cx="18846298" cy="85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664242" indent="-332121" defTabSz="1219169">
              <a:lnSpc>
                <a:spcPts val="7600"/>
              </a:lnSpc>
              <a:buSzPct val="100000"/>
              <a:buFont typeface="Arial"/>
              <a:buChar char="•"/>
              <a:defRPr sz="30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Total cost for 24 credits: $8,400</a:t>
            </a:r>
          </a:p>
        </p:txBody>
      </p:sp>
      <p:sp>
        <p:nvSpPr>
          <p:cNvPr id="257" name="TextBox 10"/>
          <p:cNvSpPr txBox="1"/>
          <p:nvPr/>
        </p:nvSpPr>
        <p:spPr>
          <a:xfrm>
            <a:off x="913000" y="10542240"/>
            <a:ext cx="18846298" cy="203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169">
              <a:lnSpc>
                <a:spcPts val="5400"/>
              </a:lnSpc>
              <a:spcBef>
                <a:spcPts val="0"/>
              </a:spcBef>
              <a:defRPr b="1" sz="4000">
                <a:solidFill>
                  <a:srgbClr val="0B1E3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Financial assistance opportunities: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571500" defTabSz="1219169">
              <a:lnSpc>
                <a:spcPts val="5400"/>
              </a:lnSpc>
              <a:spcBef>
                <a:spcPts val="0"/>
              </a:spcBef>
              <a:buSzPct val="100000"/>
              <a:buFont typeface="Arial"/>
              <a:buChar char="•"/>
              <a:defRPr b="1" sz="4000">
                <a:solidFill>
                  <a:srgbClr val="0B1E3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Educational loans are available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571500" defTabSz="1219169">
              <a:lnSpc>
                <a:spcPts val="5400"/>
              </a:lnSpc>
              <a:spcBef>
                <a:spcPts val="0"/>
              </a:spcBef>
              <a:buSzPct val="100000"/>
              <a:buFont typeface="Arial"/>
              <a:buChar char="•"/>
              <a:defRPr b="1" sz="4000">
                <a:solidFill>
                  <a:srgbClr val="0B1E3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Possibility of tuition reimbursement where offered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3"/>
          <p:cNvSpPr/>
          <p:nvPr/>
        </p:nvSpPr>
        <p:spPr>
          <a:xfrm>
            <a:off x="-2" y="10289753"/>
            <a:ext cx="24384005" cy="3478724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0" name="Freeform 5"/>
          <p:cNvSpPr/>
          <p:nvPr/>
        </p:nvSpPr>
        <p:spPr>
          <a:xfrm>
            <a:off x="3510586" y="1193013"/>
            <a:ext cx="10046846" cy="438103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1" name="TextBox 6"/>
          <p:cNvSpPr txBox="1"/>
          <p:nvPr/>
        </p:nvSpPr>
        <p:spPr>
          <a:xfrm>
            <a:off x="3069465" y="5878838"/>
            <a:ext cx="17966142" cy="17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14500"/>
              </a:lnSpc>
              <a:defRPr b="1" sz="10400">
                <a:solidFill>
                  <a:srgbClr val="293B63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LEVEL II</a:t>
            </a:r>
          </a:p>
        </p:txBody>
      </p:sp>
      <p:sp>
        <p:nvSpPr>
          <p:cNvPr id="262" name="TextBox 7"/>
          <p:cNvSpPr txBox="1"/>
          <p:nvPr/>
        </p:nvSpPr>
        <p:spPr>
          <a:xfrm>
            <a:off x="3069465" y="7557762"/>
            <a:ext cx="17966142" cy="74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6100"/>
              </a:lnSpc>
              <a:defRPr sz="4400">
                <a:solidFill>
                  <a:srgbClr val="293B63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JUDY MARTY</a:t>
            </a:r>
          </a:p>
        </p:txBody>
      </p:sp>
      <p:sp>
        <p:nvSpPr>
          <p:cNvPr id="263" name="Freeform 8"/>
          <p:cNvSpPr/>
          <p:nvPr/>
        </p:nvSpPr>
        <p:spPr>
          <a:xfrm>
            <a:off x="14004975" y="2526343"/>
            <a:ext cx="4732508" cy="33753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reeform 2"/>
          <p:cNvSpPr/>
          <p:nvPr/>
        </p:nvSpPr>
        <p:spPr>
          <a:xfrm>
            <a:off x="13919321" y="10422626"/>
            <a:ext cx="5797449" cy="305895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6" name="Freeform 4"/>
          <p:cNvSpPr/>
          <p:nvPr/>
        </p:nvSpPr>
        <p:spPr>
          <a:xfrm>
            <a:off x="19546963" y="0"/>
            <a:ext cx="4837037" cy="1371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7" name="TextBox 6"/>
          <p:cNvSpPr txBox="1"/>
          <p:nvPr/>
        </p:nvSpPr>
        <p:spPr>
          <a:xfrm>
            <a:off x="205393" y="2403097"/>
            <a:ext cx="18100453" cy="8909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775930" indent="-387965" defTabSz="1219169">
              <a:lnSpc>
                <a:spcPts val="8900"/>
              </a:lnSpc>
              <a:spcBef>
                <a:spcPts val="0"/>
              </a:spcBef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The Doral Leadership Institute OPAL Level II is a comprehensive, year-long program designed to prepare aspiring principals and school leaders for effective leadership roles within DLI Consortium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775930" indent="-387965" defTabSz="1219169">
              <a:lnSpc>
                <a:spcPts val="8900"/>
              </a:lnSpc>
              <a:spcBef>
                <a:spcPts val="0"/>
              </a:spcBef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This program includes 9 modules that Florida Educator Leadership Standards (FELS), along with job-embedded experiences and field exercises tailored to real-world applications in school settings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775930" indent="-387965" defTabSz="1219169">
              <a:lnSpc>
                <a:spcPts val="8900"/>
              </a:lnSpc>
              <a:spcBef>
                <a:spcPts val="0"/>
              </a:spcBef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The program is grounded in both theoretical knowledge and practical skills essential for successful school leadership</a:t>
            </a:r>
          </a:p>
        </p:txBody>
      </p:sp>
      <p:sp>
        <p:nvSpPr>
          <p:cNvPr id="268" name="TextBox 7"/>
          <p:cNvSpPr txBox="1"/>
          <p:nvPr/>
        </p:nvSpPr>
        <p:spPr>
          <a:xfrm>
            <a:off x="-270912" y="1142455"/>
            <a:ext cx="11733457" cy="113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9300"/>
              </a:lnSpc>
              <a:defRPr b="1" sz="66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OPAL LEVEL II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Freeform 4"/>
          <p:cNvSpPr/>
          <p:nvPr/>
        </p:nvSpPr>
        <p:spPr>
          <a:xfrm>
            <a:off x="19770912" y="0"/>
            <a:ext cx="4613088" cy="1371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TextBox 6"/>
          <p:cNvSpPr txBox="1"/>
          <p:nvPr/>
        </p:nvSpPr>
        <p:spPr>
          <a:xfrm>
            <a:off x="181788" y="2171767"/>
            <a:ext cx="19139002" cy="937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718360" indent="-359179" defTabSz="1219169">
              <a:lnSpc>
                <a:spcPts val="8300"/>
              </a:lnSpc>
              <a:spcBef>
                <a:spcPts val="0"/>
              </a:spcBef>
              <a:buSzPct val="100000"/>
              <a:buFont typeface="Arial"/>
              <a:buChar char="•"/>
              <a:defRPr sz="33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Participants will gain in-depth understanding of Florida Educator Leadership Standards (FELS) a set of competencies and skills that guide the training, evaluation, and </a:t>
            </a:r>
            <a:r>
              <a:rPr sz="3200"/>
              <a:t>development</a:t>
            </a:r>
            <a:r>
              <a:t> of educational leaders in Florida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718360" indent="-359179" defTabSz="1219169">
              <a:lnSpc>
                <a:spcPts val="8300"/>
              </a:lnSpc>
              <a:spcBef>
                <a:spcPts val="0"/>
              </a:spcBef>
              <a:buSzPct val="100000"/>
              <a:buFont typeface="Arial"/>
              <a:buChar char="•"/>
              <a:defRPr sz="33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These standards aim to ensure that principals, assistant principals, and other school leaders are equipped to improve school effectiveness, student performance, and organizational leadership within Florida's K-12 schools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718360" indent="-359179" defTabSz="1219169">
              <a:lnSpc>
                <a:spcPts val="8300"/>
              </a:lnSpc>
              <a:spcBef>
                <a:spcPts val="0"/>
              </a:spcBef>
              <a:buSzPct val="100000"/>
              <a:buFont typeface="Arial"/>
              <a:buChar char="•"/>
              <a:defRPr sz="33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Upon successful completion of all program requirements, participants will be well-prepared to pursue Level II Principal Certification in Florida, empowering them to lead and support high-quality educational practices within their institutions</a:t>
            </a:r>
          </a:p>
        </p:txBody>
      </p:sp>
      <p:sp>
        <p:nvSpPr>
          <p:cNvPr id="272" name="TextBox 7"/>
          <p:cNvSpPr txBox="1"/>
          <p:nvPr/>
        </p:nvSpPr>
        <p:spPr>
          <a:xfrm>
            <a:off x="329969" y="1057807"/>
            <a:ext cx="11733457" cy="113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9300"/>
              </a:lnSpc>
              <a:defRPr b="1" sz="66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OPAL LEVEL II PROGRAM</a:t>
            </a:r>
          </a:p>
        </p:txBody>
      </p:sp>
      <p:sp>
        <p:nvSpPr>
          <p:cNvPr id="273" name="Freeform 2"/>
          <p:cNvSpPr/>
          <p:nvPr/>
        </p:nvSpPr>
        <p:spPr>
          <a:xfrm>
            <a:off x="13919322" y="10422625"/>
            <a:ext cx="5797449" cy="305895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4"/>
          <p:cNvSpPr/>
          <p:nvPr/>
        </p:nvSpPr>
        <p:spPr>
          <a:xfrm>
            <a:off x="-1" y="-1"/>
            <a:ext cx="24384001" cy="3453732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" name="TextBox 6"/>
          <p:cNvSpPr txBox="1"/>
          <p:nvPr/>
        </p:nvSpPr>
        <p:spPr>
          <a:xfrm>
            <a:off x="9243065" y="1544155"/>
            <a:ext cx="7314148" cy="108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8200"/>
              </a:lnSpc>
              <a:defRPr spc="369" sz="8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ADMISSION</a:t>
            </a:r>
          </a:p>
        </p:txBody>
      </p:sp>
      <p:sp>
        <p:nvSpPr>
          <p:cNvPr id="277" name="TextBox 7"/>
          <p:cNvSpPr txBox="1"/>
          <p:nvPr/>
        </p:nvSpPr>
        <p:spPr>
          <a:xfrm>
            <a:off x="1027518" y="4328049"/>
            <a:ext cx="21227762" cy="916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169">
              <a:lnSpc>
                <a:spcPts val="9500"/>
              </a:lnSpc>
              <a:spcBef>
                <a:spcPts val="0"/>
              </a:spcBef>
              <a:defRPr sz="54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Minimum requirements for acceptance into the program are as follows: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921142" indent="-460571" defTabSz="1219169">
              <a:lnSpc>
                <a:spcPts val="8500"/>
              </a:lnSpc>
              <a:spcBef>
                <a:spcPts val="0"/>
              </a:spcBef>
              <a:buSzPct val="100000"/>
              <a:buFont typeface="Arial"/>
              <a:buChar char="•"/>
              <a:defRPr sz="54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Educational Leadership Certification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921142" indent="-460571" defTabSz="1219169">
              <a:lnSpc>
                <a:spcPts val="8500"/>
              </a:lnSpc>
              <a:spcBef>
                <a:spcPts val="0"/>
              </a:spcBef>
              <a:buSzPct val="100000"/>
              <a:buFont typeface="Arial"/>
              <a:buChar char="•"/>
              <a:defRPr sz="54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At least three years of Highly Effective or Effective evaluations in a leadership position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921142" indent="-460571" defTabSz="1219169">
              <a:lnSpc>
                <a:spcPts val="8500"/>
              </a:lnSpc>
              <a:spcBef>
                <a:spcPts val="0"/>
              </a:spcBef>
              <a:buSzPct val="100000"/>
              <a:buFont typeface="Arial"/>
              <a:buChar char="•"/>
              <a:defRPr sz="54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Essay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921142" indent="-460571" defTabSz="1219169">
              <a:lnSpc>
                <a:spcPts val="8500"/>
              </a:lnSpc>
              <a:spcBef>
                <a:spcPts val="0"/>
              </a:spcBef>
              <a:buSzPct val="100000"/>
              <a:buFont typeface="Arial"/>
              <a:buChar char="•"/>
              <a:defRPr sz="54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Successful Interactive Interview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Freeform 8"/>
          <p:cNvSpPr/>
          <p:nvPr/>
        </p:nvSpPr>
        <p:spPr>
          <a:xfrm>
            <a:off x="21473065" y="10861079"/>
            <a:ext cx="3373609" cy="2406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" name="Freeform 2"/>
          <p:cNvSpPr/>
          <p:nvPr/>
        </p:nvSpPr>
        <p:spPr>
          <a:xfrm>
            <a:off x="16621273" y="10223301"/>
            <a:ext cx="5797449" cy="30589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 4"/>
          <p:cNvSpPr/>
          <p:nvPr/>
        </p:nvSpPr>
        <p:spPr>
          <a:xfrm>
            <a:off x="8838" y="-1"/>
            <a:ext cx="24375163" cy="2929814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" name="TextBox 6"/>
          <p:cNvSpPr txBox="1"/>
          <p:nvPr/>
        </p:nvSpPr>
        <p:spPr>
          <a:xfrm>
            <a:off x="2922076" y="1255897"/>
            <a:ext cx="23440016" cy="76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800"/>
              </a:lnSpc>
              <a:defRPr b="1" spc="261" sz="6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ADMINISTRATOR EVALUATION CERTIFICATION FORM</a:t>
            </a:r>
          </a:p>
        </p:txBody>
      </p:sp>
      <p:sp>
        <p:nvSpPr>
          <p:cNvPr id="283" name="Freeform 7"/>
          <p:cNvSpPr/>
          <p:nvPr/>
        </p:nvSpPr>
        <p:spPr>
          <a:xfrm>
            <a:off x="4124130" y="3303679"/>
            <a:ext cx="7613780" cy="99384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" name="Freeform 8"/>
          <p:cNvSpPr/>
          <p:nvPr/>
        </p:nvSpPr>
        <p:spPr>
          <a:xfrm>
            <a:off x="12496803" y="3314975"/>
            <a:ext cx="7619567" cy="99384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" name="Freeform 9"/>
          <p:cNvSpPr/>
          <p:nvPr/>
        </p:nvSpPr>
        <p:spPr>
          <a:xfrm>
            <a:off x="21325597" y="11309842"/>
            <a:ext cx="3373609" cy="24061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bout the FC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About the FCSA</a:t>
            </a:r>
          </a:p>
        </p:txBody>
      </p:sp>
      <p:sp>
        <p:nvSpPr>
          <p:cNvPr id="162" name="A statewide non-profit, member-driven association working for charter schools &amp; their stakeholders at the federal, state, and district levels.…"/>
          <p:cNvSpPr txBox="1"/>
          <p:nvPr>
            <p:ph type="body" sz="half" idx="1"/>
          </p:nvPr>
        </p:nvSpPr>
        <p:spPr>
          <a:xfrm>
            <a:off x="1066800" y="3416300"/>
            <a:ext cx="10317027" cy="937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900"/>
              </a:spcBef>
              <a:buSzTx/>
              <a:buNone/>
              <a:defRPr sz="4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 statewide non-profit, member-driven association working for charter schools &amp; their stakeholders at the federal, state, and district levels. FCSA advocates for, defends, supports, and collaborates with public charter schools to influence legislative policy and environments.</a:t>
            </a:r>
          </a:p>
        </p:txBody>
      </p:sp>
      <p:sp>
        <p:nvSpPr>
          <p:cNvPr id="163" name="A statewide non-profit, member-driven association working for charter schools &amp; their stakeholders at the federal, state, and district levels.…"/>
          <p:cNvSpPr txBox="1"/>
          <p:nvPr/>
        </p:nvSpPr>
        <p:spPr>
          <a:xfrm>
            <a:off x="13309254" y="3416300"/>
            <a:ext cx="10317028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775969">
              <a:spcBef>
                <a:spcPts val="5500"/>
              </a:spcBef>
              <a:defRPr sz="4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Doral College helps diverse, motivated students succeed. It offers flexible, accessible programs. We achieve this through partnerships, technology, and hands-on experiences.</a:t>
            </a:r>
          </a:p>
        </p:txBody>
      </p:sp>
      <p:sp>
        <p:nvSpPr>
          <p:cNvPr id="164" name="About the FCSA"/>
          <p:cNvSpPr txBox="1"/>
          <p:nvPr/>
        </p:nvSpPr>
        <p:spPr>
          <a:xfrm>
            <a:off x="13309254" y="469898"/>
            <a:ext cx="9525003" cy="196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spcBef>
                <a:spcPts val="0"/>
              </a:spcBef>
              <a:defRPr b="1"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About Doral College</a:t>
            </a:r>
          </a:p>
        </p:txBody>
      </p:sp>
      <p:pic>
        <p:nvPicPr>
          <p:cNvPr id="165" name="Black and white photo of a person playing the drums" descr="Black and white photo of a person playing the drums"/>
          <p:cNvPicPr>
            <a:picLocks noChangeAspect="1"/>
          </p:cNvPicPr>
          <p:nvPr/>
        </p:nvPicPr>
        <p:blipFill>
          <a:blip r:embed="rId2">
            <a:extLst/>
          </a:blip>
          <a:srcRect l="0" t="11673" r="0" b="11673"/>
          <a:stretch>
            <a:fillRect/>
          </a:stretch>
        </p:blipFill>
        <p:spPr>
          <a:xfrm>
            <a:off x="3415362" y="10067900"/>
            <a:ext cx="4494367" cy="196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oral College logo shadowslogo-color-15.jpg" descr="Doral College logo shadowslogo-color-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26943" y="10178390"/>
            <a:ext cx="4163366" cy="174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Freeform 4"/>
          <p:cNvSpPr/>
          <p:nvPr/>
        </p:nvSpPr>
        <p:spPr>
          <a:xfrm>
            <a:off x="-1" y="-2"/>
            <a:ext cx="24384001" cy="3453734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8" name="TextBox 6"/>
          <p:cNvSpPr txBox="1"/>
          <p:nvPr/>
        </p:nvSpPr>
        <p:spPr>
          <a:xfrm>
            <a:off x="6253386" y="1461693"/>
            <a:ext cx="14112429" cy="108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8200"/>
              </a:lnSpc>
              <a:defRPr spc="369" sz="8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PROGRAM STRUCTURE</a:t>
            </a:r>
          </a:p>
        </p:txBody>
      </p:sp>
      <p:sp>
        <p:nvSpPr>
          <p:cNvPr id="289" name="TextBox 7"/>
          <p:cNvSpPr txBox="1"/>
          <p:nvPr/>
        </p:nvSpPr>
        <p:spPr>
          <a:xfrm>
            <a:off x="1676283" y="4438146"/>
            <a:ext cx="21031436" cy="5839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1266566" indent="-633283" defTabSz="1219169">
              <a:lnSpc>
                <a:spcPts val="11700"/>
              </a:lnSpc>
              <a:spcBef>
                <a:spcPts val="0"/>
              </a:spcBef>
              <a:buSzPct val="100000"/>
              <a:buFont typeface="Arial"/>
              <a:buChar char="•"/>
              <a:defRPr sz="66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Attendance and participation in 9 half-day modules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1266566" indent="-633283" defTabSz="1219169">
              <a:lnSpc>
                <a:spcPts val="11700"/>
              </a:lnSpc>
              <a:spcBef>
                <a:spcPts val="0"/>
              </a:spcBef>
              <a:buSzPct val="100000"/>
              <a:buFont typeface="Arial"/>
              <a:buChar char="•"/>
              <a:defRPr sz="66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Completion of a Self-Evaluation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1266566" indent="-633283" defTabSz="1219169">
              <a:lnSpc>
                <a:spcPts val="11700"/>
              </a:lnSpc>
              <a:spcBef>
                <a:spcPts val="0"/>
              </a:spcBef>
              <a:buSzPct val="100000"/>
              <a:buFont typeface="Arial"/>
              <a:buChar char="•"/>
              <a:defRPr sz="66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Completion of a School Based Project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1266566" indent="-633283" defTabSz="1219169">
              <a:lnSpc>
                <a:spcPts val="11700"/>
              </a:lnSpc>
              <a:spcBef>
                <a:spcPts val="0"/>
              </a:spcBef>
              <a:buSzPct val="100000"/>
              <a:buFont typeface="Arial"/>
              <a:buChar char="•"/>
              <a:defRPr sz="6600">
                <a:solidFill>
                  <a:srgbClr val="0B1E3C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Engage in Job shadowing </a:t>
            </a:r>
          </a:p>
        </p:txBody>
      </p:sp>
      <p:sp>
        <p:nvSpPr>
          <p:cNvPr id="290" name="Freeform 8"/>
          <p:cNvSpPr/>
          <p:nvPr/>
        </p:nvSpPr>
        <p:spPr>
          <a:xfrm>
            <a:off x="21325597" y="11309842"/>
            <a:ext cx="3373609" cy="2406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" name="Freeform 2"/>
          <p:cNvSpPr/>
          <p:nvPr/>
        </p:nvSpPr>
        <p:spPr>
          <a:xfrm>
            <a:off x="15381033" y="10378331"/>
            <a:ext cx="5797449" cy="30589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reeform 4"/>
          <p:cNvSpPr/>
          <p:nvPr/>
        </p:nvSpPr>
        <p:spPr>
          <a:xfrm>
            <a:off x="1894990" y="5818442"/>
            <a:ext cx="3432122" cy="53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0" y="0"/>
                </a:moveTo>
                <a:lnTo>
                  <a:pt x="19750" y="0"/>
                </a:lnTo>
                <a:cubicBezTo>
                  <a:pt x="20772" y="0"/>
                  <a:pt x="21600" y="535"/>
                  <a:pt x="21600" y="1196"/>
                </a:cubicBezTo>
                <a:lnTo>
                  <a:pt x="21600" y="20404"/>
                </a:lnTo>
                <a:cubicBezTo>
                  <a:pt x="21600" y="21065"/>
                  <a:pt x="20772" y="21600"/>
                  <a:pt x="19750" y="21600"/>
                </a:cubicBezTo>
                <a:lnTo>
                  <a:pt x="1850" y="21600"/>
                </a:lnTo>
                <a:cubicBezTo>
                  <a:pt x="1360" y="21600"/>
                  <a:pt x="889" y="21474"/>
                  <a:pt x="542" y="21250"/>
                </a:cubicBezTo>
                <a:cubicBezTo>
                  <a:pt x="195" y="21026"/>
                  <a:pt x="0" y="20721"/>
                  <a:pt x="0" y="20404"/>
                </a:cubicBezTo>
                <a:lnTo>
                  <a:pt x="0" y="1196"/>
                </a:lnTo>
                <a:cubicBezTo>
                  <a:pt x="0" y="535"/>
                  <a:pt x="828" y="0"/>
                  <a:pt x="185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4" name="Freeform 7"/>
          <p:cNvSpPr/>
          <p:nvPr/>
        </p:nvSpPr>
        <p:spPr>
          <a:xfrm>
            <a:off x="2095361" y="4905566"/>
            <a:ext cx="3031379" cy="159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0"/>
                </a:moveTo>
                <a:lnTo>
                  <a:pt x="18437" y="0"/>
                </a:lnTo>
                <a:cubicBezTo>
                  <a:pt x="19276" y="0"/>
                  <a:pt x="20080" y="634"/>
                  <a:pt x="20674" y="1764"/>
                </a:cubicBezTo>
                <a:cubicBezTo>
                  <a:pt x="21267" y="2893"/>
                  <a:pt x="21600" y="4425"/>
                  <a:pt x="21600" y="6022"/>
                </a:cubicBezTo>
                <a:lnTo>
                  <a:pt x="21600" y="15578"/>
                </a:lnTo>
                <a:cubicBezTo>
                  <a:pt x="21600" y="17175"/>
                  <a:pt x="21267" y="18707"/>
                  <a:pt x="20674" y="19836"/>
                </a:cubicBezTo>
                <a:cubicBezTo>
                  <a:pt x="20080" y="20966"/>
                  <a:pt x="19276" y="21600"/>
                  <a:pt x="18437" y="21600"/>
                </a:cubicBezTo>
                <a:lnTo>
                  <a:pt x="3163" y="21600"/>
                </a:lnTo>
                <a:cubicBezTo>
                  <a:pt x="2324" y="21600"/>
                  <a:pt x="1520" y="20966"/>
                  <a:pt x="926" y="19836"/>
                </a:cubicBezTo>
                <a:cubicBezTo>
                  <a:pt x="333" y="18707"/>
                  <a:pt x="0" y="17175"/>
                  <a:pt x="0" y="15578"/>
                </a:cubicBezTo>
                <a:lnTo>
                  <a:pt x="0" y="6022"/>
                </a:lnTo>
                <a:cubicBezTo>
                  <a:pt x="0" y="4425"/>
                  <a:pt x="333" y="2893"/>
                  <a:pt x="926" y="1764"/>
                </a:cubicBezTo>
                <a:cubicBezTo>
                  <a:pt x="1520" y="634"/>
                  <a:pt x="2324" y="0"/>
                  <a:pt x="316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5" name="TextBox 9"/>
          <p:cNvSpPr txBox="1"/>
          <p:nvPr/>
        </p:nvSpPr>
        <p:spPr>
          <a:xfrm>
            <a:off x="2217071" y="5025668"/>
            <a:ext cx="2828200" cy="144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60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1</a:t>
            </a:r>
          </a:p>
        </p:txBody>
      </p:sp>
      <p:sp>
        <p:nvSpPr>
          <p:cNvPr id="296" name="TextBox 10"/>
          <p:cNvSpPr txBox="1"/>
          <p:nvPr/>
        </p:nvSpPr>
        <p:spPr>
          <a:xfrm>
            <a:off x="2171345" y="6801500"/>
            <a:ext cx="2400571" cy="290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4600"/>
              </a:lnSpc>
              <a:defRPr sz="33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Building Culture and Promoting Ethical Values </a:t>
            </a:r>
          </a:p>
        </p:txBody>
      </p:sp>
      <p:sp>
        <p:nvSpPr>
          <p:cNvPr id="297" name="Freeform 12"/>
          <p:cNvSpPr/>
          <p:nvPr/>
        </p:nvSpPr>
        <p:spPr>
          <a:xfrm>
            <a:off x="5965304" y="5818442"/>
            <a:ext cx="3432121" cy="53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0" y="0"/>
                </a:moveTo>
                <a:lnTo>
                  <a:pt x="19750" y="0"/>
                </a:lnTo>
                <a:cubicBezTo>
                  <a:pt x="20772" y="0"/>
                  <a:pt x="21600" y="535"/>
                  <a:pt x="21600" y="1196"/>
                </a:cubicBezTo>
                <a:lnTo>
                  <a:pt x="21600" y="20404"/>
                </a:lnTo>
                <a:cubicBezTo>
                  <a:pt x="21600" y="21065"/>
                  <a:pt x="20772" y="21600"/>
                  <a:pt x="19750" y="21600"/>
                </a:cubicBezTo>
                <a:lnTo>
                  <a:pt x="1850" y="21600"/>
                </a:lnTo>
                <a:cubicBezTo>
                  <a:pt x="1360" y="21600"/>
                  <a:pt x="889" y="21474"/>
                  <a:pt x="542" y="21250"/>
                </a:cubicBezTo>
                <a:cubicBezTo>
                  <a:pt x="195" y="21026"/>
                  <a:pt x="0" y="20721"/>
                  <a:pt x="0" y="20404"/>
                </a:cubicBezTo>
                <a:lnTo>
                  <a:pt x="0" y="1196"/>
                </a:lnTo>
                <a:cubicBezTo>
                  <a:pt x="0" y="535"/>
                  <a:pt x="828" y="0"/>
                  <a:pt x="185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8" name="Freeform 15"/>
          <p:cNvSpPr/>
          <p:nvPr/>
        </p:nvSpPr>
        <p:spPr>
          <a:xfrm>
            <a:off x="6165674" y="4905566"/>
            <a:ext cx="3031380" cy="159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0"/>
                </a:moveTo>
                <a:lnTo>
                  <a:pt x="18437" y="0"/>
                </a:lnTo>
                <a:cubicBezTo>
                  <a:pt x="19276" y="0"/>
                  <a:pt x="20080" y="634"/>
                  <a:pt x="20674" y="1764"/>
                </a:cubicBezTo>
                <a:cubicBezTo>
                  <a:pt x="21267" y="2893"/>
                  <a:pt x="21600" y="4425"/>
                  <a:pt x="21600" y="6022"/>
                </a:cubicBezTo>
                <a:lnTo>
                  <a:pt x="21600" y="15578"/>
                </a:lnTo>
                <a:cubicBezTo>
                  <a:pt x="21600" y="17175"/>
                  <a:pt x="21267" y="18707"/>
                  <a:pt x="20674" y="19836"/>
                </a:cubicBezTo>
                <a:cubicBezTo>
                  <a:pt x="20080" y="20966"/>
                  <a:pt x="19276" y="21600"/>
                  <a:pt x="18437" y="21600"/>
                </a:cubicBezTo>
                <a:lnTo>
                  <a:pt x="3163" y="21600"/>
                </a:lnTo>
                <a:cubicBezTo>
                  <a:pt x="2324" y="21600"/>
                  <a:pt x="1520" y="20966"/>
                  <a:pt x="926" y="19836"/>
                </a:cubicBezTo>
                <a:cubicBezTo>
                  <a:pt x="333" y="18707"/>
                  <a:pt x="0" y="17175"/>
                  <a:pt x="0" y="15578"/>
                </a:cubicBezTo>
                <a:lnTo>
                  <a:pt x="0" y="6022"/>
                </a:lnTo>
                <a:cubicBezTo>
                  <a:pt x="0" y="4425"/>
                  <a:pt x="333" y="2893"/>
                  <a:pt x="926" y="1764"/>
                </a:cubicBezTo>
                <a:cubicBezTo>
                  <a:pt x="1520" y="634"/>
                  <a:pt x="2324" y="0"/>
                  <a:pt x="316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" name="TextBox 17"/>
          <p:cNvSpPr txBox="1"/>
          <p:nvPr/>
        </p:nvSpPr>
        <p:spPr>
          <a:xfrm>
            <a:off x="6287384" y="5025668"/>
            <a:ext cx="2828200" cy="144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60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2</a:t>
            </a:r>
          </a:p>
        </p:txBody>
      </p:sp>
      <p:sp>
        <p:nvSpPr>
          <p:cNvPr id="300" name="TextBox 18"/>
          <p:cNvSpPr txBox="1"/>
          <p:nvPr/>
        </p:nvSpPr>
        <p:spPr>
          <a:xfrm>
            <a:off x="6165674" y="6801500"/>
            <a:ext cx="2678780" cy="2316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4600"/>
              </a:lnSpc>
              <a:defRPr sz="33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Leadership, Curriculum, and Instruction </a:t>
            </a:r>
          </a:p>
        </p:txBody>
      </p:sp>
      <p:sp>
        <p:nvSpPr>
          <p:cNvPr id="301" name="Freeform 20"/>
          <p:cNvSpPr/>
          <p:nvPr/>
        </p:nvSpPr>
        <p:spPr>
          <a:xfrm>
            <a:off x="10035616" y="5818442"/>
            <a:ext cx="3432121" cy="53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0" y="0"/>
                </a:moveTo>
                <a:lnTo>
                  <a:pt x="19750" y="0"/>
                </a:lnTo>
                <a:cubicBezTo>
                  <a:pt x="20772" y="0"/>
                  <a:pt x="21600" y="535"/>
                  <a:pt x="21600" y="1196"/>
                </a:cubicBezTo>
                <a:lnTo>
                  <a:pt x="21600" y="20404"/>
                </a:lnTo>
                <a:cubicBezTo>
                  <a:pt x="21600" y="21065"/>
                  <a:pt x="20772" y="21600"/>
                  <a:pt x="19750" y="21600"/>
                </a:cubicBezTo>
                <a:lnTo>
                  <a:pt x="1850" y="21600"/>
                </a:lnTo>
                <a:cubicBezTo>
                  <a:pt x="1360" y="21600"/>
                  <a:pt x="889" y="21474"/>
                  <a:pt x="542" y="21250"/>
                </a:cubicBezTo>
                <a:cubicBezTo>
                  <a:pt x="195" y="21026"/>
                  <a:pt x="0" y="20721"/>
                  <a:pt x="0" y="20404"/>
                </a:cubicBezTo>
                <a:lnTo>
                  <a:pt x="0" y="1196"/>
                </a:lnTo>
                <a:cubicBezTo>
                  <a:pt x="0" y="535"/>
                  <a:pt x="828" y="0"/>
                  <a:pt x="185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2" name="Freeform 23"/>
          <p:cNvSpPr/>
          <p:nvPr/>
        </p:nvSpPr>
        <p:spPr>
          <a:xfrm>
            <a:off x="10235988" y="4905566"/>
            <a:ext cx="3031380" cy="159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0"/>
                </a:moveTo>
                <a:lnTo>
                  <a:pt x="18437" y="0"/>
                </a:lnTo>
                <a:cubicBezTo>
                  <a:pt x="19276" y="0"/>
                  <a:pt x="20080" y="634"/>
                  <a:pt x="20674" y="1764"/>
                </a:cubicBezTo>
                <a:cubicBezTo>
                  <a:pt x="21267" y="2893"/>
                  <a:pt x="21600" y="4425"/>
                  <a:pt x="21600" y="6022"/>
                </a:cubicBezTo>
                <a:lnTo>
                  <a:pt x="21600" y="15578"/>
                </a:lnTo>
                <a:cubicBezTo>
                  <a:pt x="21600" y="17175"/>
                  <a:pt x="21267" y="18707"/>
                  <a:pt x="20674" y="19836"/>
                </a:cubicBezTo>
                <a:cubicBezTo>
                  <a:pt x="20080" y="20966"/>
                  <a:pt x="19276" y="21600"/>
                  <a:pt x="18437" y="21600"/>
                </a:cubicBezTo>
                <a:lnTo>
                  <a:pt x="3163" y="21600"/>
                </a:lnTo>
                <a:cubicBezTo>
                  <a:pt x="2324" y="21600"/>
                  <a:pt x="1520" y="20966"/>
                  <a:pt x="926" y="19836"/>
                </a:cubicBezTo>
                <a:cubicBezTo>
                  <a:pt x="333" y="18707"/>
                  <a:pt x="0" y="17175"/>
                  <a:pt x="0" y="15578"/>
                </a:cubicBezTo>
                <a:lnTo>
                  <a:pt x="0" y="6022"/>
                </a:lnTo>
                <a:cubicBezTo>
                  <a:pt x="0" y="4425"/>
                  <a:pt x="333" y="2893"/>
                  <a:pt x="926" y="1764"/>
                </a:cubicBezTo>
                <a:cubicBezTo>
                  <a:pt x="1520" y="634"/>
                  <a:pt x="2324" y="0"/>
                  <a:pt x="316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3" name="TextBox 25"/>
          <p:cNvSpPr txBox="1"/>
          <p:nvPr/>
        </p:nvSpPr>
        <p:spPr>
          <a:xfrm>
            <a:off x="10357697" y="5025668"/>
            <a:ext cx="2828201" cy="144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60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3</a:t>
            </a:r>
          </a:p>
        </p:txBody>
      </p:sp>
      <p:sp>
        <p:nvSpPr>
          <p:cNvPr id="304" name="TextBox 26"/>
          <p:cNvSpPr txBox="1"/>
          <p:nvPr/>
        </p:nvSpPr>
        <p:spPr>
          <a:xfrm>
            <a:off x="10235988" y="6801500"/>
            <a:ext cx="3110041" cy="2316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4600"/>
              </a:lnSpc>
              <a:defRPr sz="33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School Operations, Management, and Safety</a:t>
            </a:r>
          </a:p>
        </p:txBody>
      </p:sp>
      <p:sp>
        <p:nvSpPr>
          <p:cNvPr id="305" name="Freeform 28"/>
          <p:cNvSpPr/>
          <p:nvPr/>
        </p:nvSpPr>
        <p:spPr>
          <a:xfrm>
            <a:off x="14105929" y="5818442"/>
            <a:ext cx="3432121" cy="53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0" y="0"/>
                </a:moveTo>
                <a:lnTo>
                  <a:pt x="19750" y="0"/>
                </a:lnTo>
                <a:cubicBezTo>
                  <a:pt x="20772" y="0"/>
                  <a:pt x="21600" y="535"/>
                  <a:pt x="21600" y="1196"/>
                </a:cubicBezTo>
                <a:lnTo>
                  <a:pt x="21600" y="20404"/>
                </a:lnTo>
                <a:cubicBezTo>
                  <a:pt x="21600" y="21065"/>
                  <a:pt x="20772" y="21600"/>
                  <a:pt x="19750" y="21600"/>
                </a:cubicBezTo>
                <a:lnTo>
                  <a:pt x="1850" y="21600"/>
                </a:lnTo>
                <a:cubicBezTo>
                  <a:pt x="1360" y="21600"/>
                  <a:pt x="889" y="21474"/>
                  <a:pt x="542" y="21250"/>
                </a:cubicBezTo>
                <a:cubicBezTo>
                  <a:pt x="195" y="21026"/>
                  <a:pt x="0" y="20721"/>
                  <a:pt x="0" y="20404"/>
                </a:cubicBezTo>
                <a:lnTo>
                  <a:pt x="0" y="1196"/>
                </a:lnTo>
                <a:cubicBezTo>
                  <a:pt x="0" y="535"/>
                  <a:pt x="828" y="0"/>
                  <a:pt x="185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6" name="Freeform 31"/>
          <p:cNvSpPr/>
          <p:nvPr/>
        </p:nvSpPr>
        <p:spPr>
          <a:xfrm>
            <a:off x="14306300" y="4905566"/>
            <a:ext cx="3031380" cy="159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0"/>
                </a:moveTo>
                <a:lnTo>
                  <a:pt x="18437" y="0"/>
                </a:lnTo>
                <a:cubicBezTo>
                  <a:pt x="19276" y="0"/>
                  <a:pt x="20080" y="634"/>
                  <a:pt x="20674" y="1764"/>
                </a:cubicBezTo>
                <a:cubicBezTo>
                  <a:pt x="21267" y="2893"/>
                  <a:pt x="21600" y="4425"/>
                  <a:pt x="21600" y="6022"/>
                </a:cubicBezTo>
                <a:lnTo>
                  <a:pt x="21600" y="15578"/>
                </a:lnTo>
                <a:cubicBezTo>
                  <a:pt x="21600" y="17175"/>
                  <a:pt x="21267" y="18707"/>
                  <a:pt x="20674" y="19836"/>
                </a:cubicBezTo>
                <a:cubicBezTo>
                  <a:pt x="20080" y="20966"/>
                  <a:pt x="19276" y="21600"/>
                  <a:pt x="18437" y="21600"/>
                </a:cubicBezTo>
                <a:lnTo>
                  <a:pt x="3163" y="21600"/>
                </a:lnTo>
                <a:cubicBezTo>
                  <a:pt x="2324" y="21600"/>
                  <a:pt x="1520" y="20966"/>
                  <a:pt x="926" y="19836"/>
                </a:cubicBezTo>
                <a:cubicBezTo>
                  <a:pt x="333" y="18707"/>
                  <a:pt x="0" y="17175"/>
                  <a:pt x="0" y="15578"/>
                </a:cubicBezTo>
                <a:lnTo>
                  <a:pt x="0" y="6022"/>
                </a:lnTo>
                <a:cubicBezTo>
                  <a:pt x="0" y="4425"/>
                  <a:pt x="333" y="2893"/>
                  <a:pt x="926" y="1764"/>
                </a:cubicBezTo>
                <a:cubicBezTo>
                  <a:pt x="1520" y="634"/>
                  <a:pt x="2324" y="0"/>
                  <a:pt x="316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7" name="TextBox 33"/>
          <p:cNvSpPr txBox="1"/>
          <p:nvPr/>
        </p:nvSpPr>
        <p:spPr>
          <a:xfrm>
            <a:off x="14428010" y="5025668"/>
            <a:ext cx="2828200" cy="144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60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4</a:t>
            </a:r>
          </a:p>
        </p:txBody>
      </p:sp>
      <p:sp>
        <p:nvSpPr>
          <p:cNvPr id="308" name="TextBox 34"/>
          <p:cNvSpPr txBox="1"/>
          <p:nvPr/>
        </p:nvSpPr>
        <p:spPr>
          <a:xfrm>
            <a:off x="14306300" y="6801501"/>
            <a:ext cx="3110041" cy="231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4600"/>
              </a:lnSpc>
              <a:defRPr sz="33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School Accountability and Continuous Improvement </a:t>
            </a:r>
          </a:p>
        </p:txBody>
      </p:sp>
      <p:sp>
        <p:nvSpPr>
          <p:cNvPr id="309" name="Freeform 36"/>
          <p:cNvSpPr/>
          <p:nvPr/>
        </p:nvSpPr>
        <p:spPr>
          <a:xfrm>
            <a:off x="18176721" y="5818442"/>
            <a:ext cx="4233340" cy="531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6" y="0"/>
                </a:moveTo>
                <a:lnTo>
                  <a:pt x="20384" y="0"/>
                </a:lnTo>
                <a:cubicBezTo>
                  <a:pt x="20706" y="0"/>
                  <a:pt x="21016" y="102"/>
                  <a:pt x="21244" y="284"/>
                </a:cubicBezTo>
                <a:cubicBezTo>
                  <a:pt x="21472" y="466"/>
                  <a:pt x="21600" y="712"/>
                  <a:pt x="21600" y="969"/>
                </a:cubicBezTo>
                <a:lnTo>
                  <a:pt x="21600" y="20631"/>
                </a:lnTo>
                <a:cubicBezTo>
                  <a:pt x="21600" y="20888"/>
                  <a:pt x="21472" y="21134"/>
                  <a:pt x="21244" y="21316"/>
                </a:cubicBezTo>
                <a:cubicBezTo>
                  <a:pt x="21016" y="21498"/>
                  <a:pt x="20706" y="21600"/>
                  <a:pt x="20384" y="21600"/>
                </a:cubicBezTo>
                <a:lnTo>
                  <a:pt x="1216" y="21600"/>
                </a:lnTo>
                <a:cubicBezTo>
                  <a:pt x="894" y="21600"/>
                  <a:pt x="584" y="21498"/>
                  <a:pt x="356" y="21316"/>
                </a:cubicBezTo>
                <a:cubicBezTo>
                  <a:pt x="128" y="21134"/>
                  <a:pt x="0" y="20888"/>
                  <a:pt x="0" y="20631"/>
                </a:cubicBezTo>
                <a:lnTo>
                  <a:pt x="0" y="969"/>
                </a:lnTo>
                <a:cubicBezTo>
                  <a:pt x="0" y="712"/>
                  <a:pt x="128" y="466"/>
                  <a:pt x="356" y="284"/>
                </a:cubicBezTo>
                <a:cubicBezTo>
                  <a:pt x="584" y="102"/>
                  <a:pt x="894" y="0"/>
                  <a:pt x="1216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" name="Freeform 39"/>
          <p:cNvSpPr/>
          <p:nvPr/>
        </p:nvSpPr>
        <p:spPr>
          <a:xfrm>
            <a:off x="18777703" y="4905566"/>
            <a:ext cx="3031380" cy="159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0"/>
                </a:moveTo>
                <a:lnTo>
                  <a:pt x="18437" y="0"/>
                </a:lnTo>
                <a:cubicBezTo>
                  <a:pt x="19276" y="0"/>
                  <a:pt x="20080" y="634"/>
                  <a:pt x="20674" y="1764"/>
                </a:cubicBezTo>
                <a:cubicBezTo>
                  <a:pt x="21267" y="2893"/>
                  <a:pt x="21600" y="4425"/>
                  <a:pt x="21600" y="6022"/>
                </a:cubicBezTo>
                <a:lnTo>
                  <a:pt x="21600" y="15578"/>
                </a:lnTo>
                <a:cubicBezTo>
                  <a:pt x="21600" y="17175"/>
                  <a:pt x="21267" y="18707"/>
                  <a:pt x="20674" y="19836"/>
                </a:cubicBezTo>
                <a:cubicBezTo>
                  <a:pt x="20080" y="20966"/>
                  <a:pt x="19276" y="21600"/>
                  <a:pt x="18437" y="21600"/>
                </a:cubicBezTo>
                <a:lnTo>
                  <a:pt x="3163" y="21600"/>
                </a:lnTo>
                <a:cubicBezTo>
                  <a:pt x="2324" y="21600"/>
                  <a:pt x="1520" y="20966"/>
                  <a:pt x="926" y="19836"/>
                </a:cubicBezTo>
                <a:cubicBezTo>
                  <a:pt x="333" y="18707"/>
                  <a:pt x="0" y="17175"/>
                  <a:pt x="0" y="15578"/>
                </a:cubicBezTo>
                <a:lnTo>
                  <a:pt x="0" y="6022"/>
                </a:lnTo>
                <a:cubicBezTo>
                  <a:pt x="0" y="4425"/>
                  <a:pt x="333" y="2893"/>
                  <a:pt x="926" y="1764"/>
                </a:cubicBezTo>
                <a:cubicBezTo>
                  <a:pt x="1520" y="634"/>
                  <a:pt x="2324" y="0"/>
                  <a:pt x="316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" name="TextBox 41"/>
          <p:cNvSpPr txBox="1"/>
          <p:nvPr/>
        </p:nvSpPr>
        <p:spPr>
          <a:xfrm>
            <a:off x="18899410" y="5025668"/>
            <a:ext cx="2828200" cy="144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60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5800"/>
              </a:lnSpc>
              <a:spcBef>
                <a:spcPts val="0"/>
              </a:spcBef>
              <a:defRPr spc="601" sz="4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5</a:t>
            </a:r>
          </a:p>
        </p:txBody>
      </p:sp>
      <p:sp>
        <p:nvSpPr>
          <p:cNvPr id="312" name="TextBox 42"/>
          <p:cNvSpPr txBox="1"/>
          <p:nvPr/>
        </p:nvSpPr>
        <p:spPr>
          <a:xfrm>
            <a:off x="18357881" y="6801501"/>
            <a:ext cx="3911259" cy="348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4600"/>
              </a:lnSpc>
              <a:defRPr sz="33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Student Centered Leadership: Nurturing Critical Thinking, Problem Solving, Resiliency, and Creativity for all</a:t>
            </a:r>
          </a:p>
        </p:txBody>
      </p:sp>
      <p:sp>
        <p:nvSpPr>
          <p:cNvPr id="313" name="Freeform 44"/>
          <p:cNvSpPr/>
          <p:nvPr/>
        </p:nvSpPr>
        <p:spPr>
          <a:xfrm>
            <a:off x="0" y="-1"/>
            <a:ext cx="24384001" cy="3584976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4" name="TextBox 46"/>
          <p:cNvSpPr txBox="1"/>
          <p:nvPr/>
        </p:nvSpPr>
        <p:spPr>
          <a:xfrm>
            <a:off x="8403322" y="1418292"/>
            <a:ext cx="7577357" cy="137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10400"/>
              </a:lnSpc>
              <a:defRPr spc="467" sz="108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MODULES</a:t>
            </a:r>
          </a:p>
        </p:txBody>
      </p:sp>
      <p:sp>
        <p:nvSpPr>
          <p:cNvPr id="315" name="Freeform 47"/>
          <p:cNvSpPr/>
          <p:nvPr/>
        </p:nvSpPr>
        <p:spPr>
          <a:xfrm>
            <a:off x="21325597" y="11309842"/>
            <a:ext cx="3373609" cy="2406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6" name="Freeform 2"/>
          <p:cNvSpPr/>
          <p:nvPr/>
        </p:nvSpPr>
        <p:spPr>
          <a:xfrm>
            <a:off x="15912564" y="10378331"/>
            <a:ext cx="5797450" cy="30589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4"/>
          <p:cNvSpPr/>
          <p:nvPr/>
        </p:nvSpPr>
        <p:spPr>
          <a:xfrm>
            <a:off x="3080792" y="5816303"/>
            <a:ext cx="3864154" cy="590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" y="0"/>
                </a:moveTo>
                <a:lnTo>
                  <a:pt x="20015" y="0"/>
                </a:lnTo>
                <a:cubicBezTo>
                  <a:pt x="20890" y="0"/>
                  <a:pt x="21600" y="465"/>
                  <a:pt x="21600" y="1038"/>
                </a:cubicBezTo>
                <a:lnTo>
                  <a:pt x="21600" y="20562"/>
                </a:lnTo>
                <a:cubicBezTo>
                  <a:pt x="21600" y="21135"/>
                  <a:pt x="20890" y="21600"/>
                  <a:pt x="20015" y="21600"/>
                </a:cubicBezTo>
                <a:lnTo>
                  <a:pt x="1585" y="21600"/>
                </a:lnTo>
                <a:cubicBezTo>
                  <a:pt x="710" y="21600"/>
                  <a:pt x="0" y="21135"/>
                  <a:pt x="0" y="20562"/>
                </a:cubicBezTo>
                <a:lnTo>
                  <a:pt x="0" y="1038"/>
                </a:lnTo>
                <a:cubicBezTo>
                  <a:pt x="0" y="465"/>
                  <a:pt x="710" y="0"/>
                  <a:pt x="1585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9" name="Freeform 7"/>
          <p:cNvSpPr/>
          <p:nvPr/>
        </p:nvSpPr>
        <p:spPr>
          <a:xfrm>
            <a:off x="3380873" y="4825051"/>
            <a:ext cx="3291636" cy="1728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3" y="0"/>
                </a:moveTo>
                <a:lnTo>
                  <a:pt x="18687" y="0"/>
                </a:lnTo>
                <a:cubicBezTo>
                  <a:pt x="20296" y="0"/>
                  <a:pt x="21600" y="2483"/>
                  <a:pt x="21600" y="5546"/>
                </a:cubicBezTo>
                <a:lnTo>
                  <a:pt x="21600" y="16054"/>
                </a:lnTo>
                <a:cubicBezTo>
                  <a:pt x="21600" y="19117"/>
                  <a:pt x="20296" y="21600"/>
                  <a:pt x="18687" y="21600"/>
                </a:cubicBezTo>
                <a:lnTo>
                  <a:pt x="2913" y="21600"/>
                </a:lnTo>
                <a:cubicBezTo>
                  <a:pt x="1304" y="21600"/>
                  <a:pt x="0" y="19117"/>
                  <a:pt x="0" y="16054"/>
                </a:cubicBezTo>
                <a:lnTo>
                  <a:pt x="0" y="5546"/>
                </a:lnTo>
                <a:cubicBezTo>
                  <a:pt x="0" y="2483"/>
                  <a:pt x="1304" y="0"/>
                  <a:pt x="291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" name="TextBox 9"/>
          <p:cNvSpPr txBox="1"/>
          <p:nvPr/>
        </p:nvSpPr>
        <p:spPr>
          <a:xfrm>
            <a:off x="3513030" y="4963097"/>
            <a:ext cx="3071014" cy="156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56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6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3380873" y="6889212"/>
            <a:ext cx="3209130" cy="3153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000"/>
              </a:lnSpc>
              <a:defRPr sz="36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Fiscal and Legal Responsibility and Strategic Management</a:t>
            </a:r>
          </a:p>
        </p:txBody>
      </p:sp>
      <p:sp>
        <p:nvSpPr>
          <p:cNvPr id="322" name="Freeform 12"/>
          <p:cNvSpPr/>
          <p:nvPr/>
        </p:nvSpPr>
        <p:spPr>
          <a:xfrm>
            <a:off x="7500560" y="5816303"/>
            <a:ext cx="3978629" cy="590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5" y="0"/>
                </a:moveTo>
                <a:lnTo>
                  <a:pt x="20105" y="0"/>
                </a:lnTo>
                <a:cubicBezTo>
                  <a:pt x="20501" y="0"/>
                  <a:pt x="20882" y="106"/>
                  <a:pt x="21162" y="295"/>
                </a:cubicBezTo>
                <a:cubicBezTo>
                  <a:pt x="21442" y="484"/>
                  <a:pt x="21600" y="740"/>
                  <a:pt x="21600" y="1008"/>
                </a:cubicBezTo>
                <a:lnTo>
                  <a:pt x="21600" y="20592"/>
                </a:lnTo>
                <a:cubicBezTo>
                  <a:pt x="21600" y="20860"/>
                  <a:pt x="21442" y="21116"/>
                  <a:pt x="21162" y="21305"/>
                </a:cubicBezTo>
                <a:cubicBezTo>
                  <a:pt x="20882" y="21494"/>
                  <a:pt x="20501" y="21600"/>
                  <a:pt x="20105" y="21600"/>
                </a:cubicBezTo>
                <a:lnTo>
                  <a:pt x="1495" y="21600"/>
                </a:lnTo>
                <a:cubicBezTo>
                  <a:pt x="1099" y="21600"/>
                  <a:pt x="718" y="21494"/>
                  <a:pt x="438" y="21305"/>
                </a:cubicBezTo>
                <a:cubicBezTo>
                  <a:pt x="158" y="21116"/>
                  <a:pt x="0" y="20860"/>
                  <a:pt x="0" y="20592"/>
                </a:cubicBezTo>
                <a:lnTo>
                  <a:pt x="0" y="1008"/>
                </a:lnTo>
                <a:cubicBezTo>
                  <a:pt x="0" y="740"/>
                  <a:pt x="158" y="484"/>
                  <a:pt x="438" y="295"/>
                </a:cubicBezTo>
                <a:cubicBezTo>
                  <a:pt x="718" y="106"/>
                  <a:pt x="1099" y="0"/>
                  <a:pt x="1495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" name="Freeform 15"/>
          <p:cNvSpPr/>
          <p:nvPr/>
        </p:nvSpPr>
        <p:spPr>
          <a:xfrm>
            <a:off x="7877154" y="4825051"/>
            <a:ext cx="3291637" cy="1728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3" y="0"/>
                </a:moveTo>
                <a:lnTo>
                  <a:pt x="18687" y="0"/>
                </a:lnTo>
                <a:cubicBezTo>
                  <a:pt x="20296" y="0"/>
                  <a:pt x="21600" y="2483"/>
                  <a:pt x="21600" y="5546"/>
                </a:cubicBezTo>
                <a:lnTo>
                  <a:pt x="21600" y="16054"/>
                </a:lnTo>
                <a:cubicBezTo>
                  <a:pt x="21600" y="19117"/>
                  <a:pt x="20296" y="21600"/>
                  <a:pt x="18687" y="21600"/>
                </a:cubicBezTo>
                <a:lnTo>
                  <a:pt x="2913" y="21600"/>
                </a:lnTo>
                <a:cubicBezTo>
                  <a:pt x="1304" y="21600"/>
                  <a:pt x="0" y="19117"/>
                  <a:pt x="0" y="16054"/>
                </a:cubicBezTo>
                <a:lnTo>
                  <a:pt x="0" y="5546"/>
                </a:lnTo>
                <a:cubicBezTo>
                  <a:pt x="0" y="2483"/>
                  <a:pt x="1304" y="0"/>
                  <a:pt x="291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4" name="TextBox 17"/>
          <p:cNvSpPr txBox="1"/>
          <p:nvPr/>
        </p:nvSpPr>
        <p:spPr>
          <a:xfrm>
            <a:off x="8028257" y="4963097"/>
            <a:ext cx="3071015" cy="156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56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7</a:t>
            </a:r>
          </a:p>
        </p:txBody>
      </p:sp>
      <p:sp>
        <p:nvSpPr>
          <p:cNvPr id="325" name="TextBox 18"/>
          <p:cNvSpPr txBox="1"/>
          <p:nvPr/>
        </p:nvSpPr>
        <p:spPr>
          <a:xfrm>
            <a:off x="7718135" y="6889214"/>
            <a:ext cx="3381138" cy="378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000"/>
              </a:lnSpc>
              <a:defRPr sz="36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Human Capital Management: Recruitment, Retention, and Professional Learning </a:t>
            </a:r>
          </a:p>
        </p:txBody>
      </p:sp>
      <p:sp>
        <p:nvSpPr>
          <p:cNvPr id="326" name="Freeform 20"/>
          <p:cNvSpPr/>
          <p:nvPr/>
        </p:nvSpPr>
        <p:spPr>
          <a:xfrm>
            <a:off x="11920329" y="5816303"/>
            <a:ext cx="3864154" cy="590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" y="0"/>
                </a:moveTo>
                <a:lnTo>
                  <a:pt x="20015" y="0"/>
                </a:lnTo>
                <a:cubicBezTo>
                  <a:pt x="20890" y="0"/>
                  <a:pt x="21600" y="465"/>
                  <a:pt x="21600" y="1038"/>
                </a:cubicBezTo>
                <a:lnTo>
                  <a:pt x="21600" y="20562"/>
                </a:lnTo>
                <a:cubicBezTo>
                  <a:pt x="21600" y="21135"/>
                  <a:pt x="20890" y="21600"/>
                  <a:pt x="20015" y="21600"/>
                </a:cubicBezTo>
                <a:lnTo>
                  <a:pt x="1585" y="21600"/>
                </a:lnTo>
                <a:cubicBezTo>
                  <a:pt x="710" y="21600"/>
                  <a:pt x="0" y="21135"/>
                  <a:pt x="0" y="20562"/>
                </a:cubicBezTo>
                <a:lnTo>
                  <a:pt x="0" y="1038"/>
                </a:lnTo>
                <a:cubicBezTo>
                  <a:pt x="0" y="465"/>
                  <a:pt x="710" y="0"/>
                  <a:pt x="1585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Freeform 23"/>
          <p:cNvSpPr/>
          <p:nvPr/>
        </p:nvSpPr>
        <p:spPr>
          <a:xfrm>
            <a:off x="12263825" y="4825051"/>
            <a:ext cx="3291637" cy="1728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3" y="0"/>
                </a:moveTo>
                <a:lnTo>
                  <a:pt x="18687" y="0"/>
                </a:lnTo>
                <a:cubicBezTo>
                  <a:pt x="20296" y="0"/>
                  <a:pt x="21600" y="2483"/>
                  <a:pt x="21600" y="5546"/>
                </a:cubicBezTo>
                <a:lnTo>
                  <a:pt x="21600" y="16054"/>
                </a:lnTo>
                <a:cubicBezTo>
                  <a:pt x="21600" y="19117"/>
                  <a:pt x="20296" y="21600"/>
                  <a:pt x="18687" y="21600"/>
                </a:cubicBezTo>
                <a:lnTo>
                  <a:pt x="2913" y="21600"/>
                </a:lnTo>
                <a:cubicBezTo>
                  <a:pt x="1304" y="21600"/>
                  <a:pt x="0" y="19117"/>
                  <a:pt x="0" y="16054"/>
                </a:cubicBezTo>
                <a:lnTo>
                  <a:pt x="0" y="5546"/>
                </a:lnTo>
                <a:cubicBezTo>
                  <a:pt x="0" y="2483"/>
                  <a:pt x="1304" y="0"/>
                  <a:pt x="291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TextBox 25"/>
          <p:cNvSpPr txBox="1"/>
          <p:nvPr/>
        </p:nvSpPr>
        <p:spPr>
          <a:xfrm>
            <a:off x="12386029" y="4963097"/>
            <a:ext cx="3071015" cy="156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56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8</a:t>
            </a:r>
          </a:p>
        </p:txBody>
      </p:sp>
      <p:sp>
        <p:nvSpPr>
          <p:cNvPr id="329" name="TextBox 26"/>
          <p:cNvSpPr txBox="1"/>
          <p:nvPr/>
        </p:nvSpPr>
        <p:spPr>
          <a:xfrm>
            <a:off x="12137903" y="6889214"/>
            <a:ext cx="3377053" cy="4423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000"/>
              </a:lnSpc>
              <a:defRPr sz="36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Fostering and Nurturing Inclusive Learning Environment for Student Success </a:t>
            </a:r>
          </a:p>
        </p:txBody>
      </p:sp>
      <p:sp>
        <p:nvSpPr>
          <p:cNvPr id="330" name="Freeform 28"/>
          <p:cNvSpPr/>
          <p:nvPr/>
        </p:nvSpPr>
        <p:spPr>
          <a:xfrm>
            <a:off x="16340098" y="5816303"/>
            <a:ext cx="4963112" cy="590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1" y="0"/>
                </a:moveTo>
                <a:lnTo>
                  <a:pt x="20639" y="0"/>
                </a:lnTo>
                <a:cubicBezTo>
                  <a:pt x="20894" y="0"/>
                  <a:pt x="21138" y="85"/>
                  <a:pt x="21319" y="237"/>
                </a:cubicBezTo>
                <a:cubicBezTo>
                  <a:pt x="21499" y="388"/>
                  <a:pt x="21600" y="594"/>
                  <a:pt x="21600" y="808"/>
                </a:cubicBezTo>
                <a:lnTo>
                  <a:pt x="21600" y="20792"/>
                </a:lnTo>
                <a:cubicBezTo>
                  <a:pt x="21600" y="21006"/>
                  <a:pt x="21499" y="21212"/>
                  <a:pt x="21319" y="21363"/>
                </a:cubicBezTo>
                <a:cubicBezTo>
                  <a:pt x="21138" y="21515"/>
                  <a:pt x="20894" y="21600"/>
                  <a:pt x="20639" y="21600"/>
                </a:cubicBezTo>
                <a:lnTo>
                  <a:pt x="961" y="21600"/>
                </a:lnTo>
                <a:cubicBezTo>
                  <a:pt x="706" y="21600"/>
                  <a:pt x="462" y="21515"/>
                  <a:pt x="281" y="21363"/>
                </a:cubicBezTo>
                <a:cubicBezTo>
                  <a:pt x="101" y="21212"/>
                  <a:pt x="0" y="21006"/>
                  <a:pt x="0" y="20792"/>
                </a:cubicBezTo>
                <a:lnTo>
                  <a:pt x="0" y="808"/>
                </a:lnTo>
                <a:cubicBezTo>
                  <a:pt x="0" y="594"/>
                  <a:pt x="101" y="388"/>
                  <a:pt x="281" y="237"/>
                </a:cubicBezTo>
                <a:cubicBezTo>
                  <a:pt x="462" y="85"/>
                  <a:pt x="706" y="0"/>
                  <a:pt x="961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1" name="Freeform 31"/>
          <p:cNvSpPr/>
          <p:nvPr/>
        </p:nvSpPr>
        <p:spPr>
          <a:xfrm>
            <a:off x="17175835" y="4825051"/>
            <a:ext cx="3291637" cy="1728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3" y="0"/>
                </a:moveTo>
                <a:lnTo>
                  <a:pt x="18687" y="0"/>
                </a:lnTo>
                <a:cubicBezTo>
                  <a:pt x="20296" y="0"/>
                  <a:pt x="21600" y="2483"/>
                  <a:pt x="21600" y="5546"/>
                </a:cubicBezTo>
                <a:lnTo>
                  <a:pt x="21600" y="16054"/>
                </a:lnTo>
                <a:cubicBezTo>
                  <a:pt x="21600" y="19117"/>
                  <a:pt x="20296" y="21600"/>
                  <a:pt x="18687" y="21600"/>
                </a:cubicBezTo>
                <a:lnTo>
                  <a:pt x="2913" y="21600"/>
                </a:lnTo>
                <a:cubicBezTo>
                  <a:pt x="1304" y="21600"/>
                  <a:pt x="0" y="19117"/>
                  <a:pt x="0" y="16054"/>
                </a:cubicBezTo>
                <a:lnTo>
                  <a:pt x="0" y="5546"/>
                </a:lnTo>
                <a:cubicBezTo>
                  <a:pt x="0" y="2483"/>
                  <a:pt x="1304" y="0"/>
                  <a:pt x="2913" y="0"/>
                </a:cubicBezTo>
                <a:close/>
              </a:path>
            </a:pathLst>
          </a:custGeom>
          <a:solidFill>
            <a:srgbClr val="0B1E3C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2" name="TextBox 33"/>
          <p:cNvSpPr txBox="1"/>
          <p:nvPr/>
        </p:nvSpPr>
        <p:spPr>
          <a:xfrm>
            <a:off x="17307994" y="4963097"/>
            <a:ext cx="3071014" cy="156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MODULE </a:t>
            </a:r>
            <a:endParaRPr spc="356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6300"/>
              </a:lnSpc>
              <a:spcBef>
                <a:spcPts val="0"/>
              </a:spcBef>
              <a:defRPr spc="653" sz="44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9</a:t>
            </a:r>
          </a:p>
        </p:txBody>
      </p:sp>
      <p:sp>
        <p:nvSpPr>
          <p:cNvPr id="333" name="TextBox 34"/>
          <p:cNvSpPr txBox="1"/>
          <p:nvPr/>
        </p:nvSpPr>
        <p:spPr>
          <a:xfrm>
            <a:off x="16557671" y="6889214"/>
            <a:ext cx="4430220" cy="4423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5000"/>
              </a:lnSpc>
              <a:defRPr sz="3600">
                <a:solidFill>
                  <a:srgbClr val="000000"/>
                </a:solidFill>
                <a:latin typeface="Amiko"/>
                <a:ea typeface="Amiko"/>
                <a:cs typeface="Amiko"/>
                <a:sym typeface="Amiko"/>
              </a:defRPr>
            </a:lvl1pPr>
          </a:lstStyle>
          <a:p>
            <a:pPr/>
            <a:r>
              <a:t>Strengthen Partnerships, Engaging Parents, Families, and Communities through a Student-Centered Culture</a:t>
            </a:r>
          </a:p>
        </p:txBody>
      </p:sp>
      <p:sp>
        <p:nvSpPr>
          <p:cNvPr id="334" name="Freeform 36"/>
          <p:cNvSpPr/>
          <p:nvPr/>
        </p:nvSpPr>
        <p:spPr>
          <a:xfrm>
            <a:off x="0" y="-3"/>
            <a:ext cx="24384001" cy="3584978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TextBox 38"/>
          <p:cNvSpPr txBox="1"/>
          <p:nvPr/>
        </p:nvSpPr>
        <p:spPr>
          <a:xfrm>
            <a:off x="5205816" y="1388557"/>
            <a:ext cx="22734096" cy="1215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ts val="9200"/>
              </a:lnSpc>
              <a:defRPr spc="412" sz="9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MODULES CONTINUED...</a:t>
            </a:r>
          </a:p>
        </p:txBody>
      </p:sp>
      <p:sp>
        <p:nvSpPr>
          <p:cNvPr id="336" name="Freeform 39"/>
          <p:cNvSpPr/>
          <p:nvPr/>
        </p:nvSpPr>
        <p:spPr>
          <a:xfrm>
            <a:off x="21325597" y="11309842"/>
            <a:ext cx="3373609" cy="2406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Freeform 2"/>
          <p:cNvSpPr/>
          <p:nvPr/>
        </p:nvSpPr>
        <p:spPr>
          <a:xfrm>
            <a:off x="16536021" y="10644097"/>
            <a:ext cx="5797449" cy="30589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Freeform 36"/>
          <p:cNvSpPr/>
          <p:nvPr/>
        </p:nvSpPr>
        <p:spPr>
          <a:xfrm>
            <a:off x="0" y="-3"/>
            <a:ext cx="24384001" cy="2710546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40" name="Available Resources"/>
          <p:cNvSpPr txBox="1"/>
          <p:nvPr>
            <p:ph type="title"/>
          </p:nvPr>
        </p:nvSpPr>
        <p:spPr>
          <a:xfrm>
            <a:off x="499730" y="268667"/>
            <a:ext cx="22237701" cy="1968501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Success Stories </a:t>
            </a:r>
          </a:p>
        </p:txBody>
      </p:sp>
      <p:pic>
        <p:nvPicPr>
          <p:cNvPr id="341" name="Screenshot 2024-10-30 at 3.20.14 PM.png" descr="Screenshot 2024-10-30 at 3.20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730" y="3098980"/>
            <a:ext cx="6916271" cy="10303832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uccess stories: What is working at Florida Charter Schools now."/>
          <p:cNvSpPr txBox="1"/>
          <p:nvPr>
            <p:ph type="body" sz="half" idx="1"/>
          </p:nvPr>
        </p:nvSpPr>
        <p:spPr>
          <a:xfrm>
            <a:off x="8220296" y="3732290"/>
            <a:ext cx="15999455" cy="5851314"/>
          </a:xfrm>
          <a:prstGeom prst="rect">
            <a:avLst/>
          </a:prstGeom>
        </p:spPr>
        <p:txBody>
          <a:bodyPr/>
          <a:lstStyle/>
          <a:p>
            <a:pPr marL="0" indent="0" defTabSz="800734">
              <a:spcBef>
                <a:spcPts val="0"/>
              </a:spcBef>
              <a:buSzTx/>
              <a:buNone/>
              <a:defRPr b="1" sz="5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What is working at Florida Charter Schools?</a:t>
            </a:r>
          </a:p>
          <a:p>
            <a:pPr marL="0" indent="0" defTabSz="800734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</a:defRPr>
            </a:pPr>
          </a:p>
          <a:p>
            <a:pPr marL="564080" indent="-564080" defTabSz="800734">
              <a:spcBef>
                <a:spcPts val="0"/>
              </a:spcBef>
              <a:buSzPct val="100000"/>
              <a:buFontTx/>
              <a:defRPr sz="3700">
                <a:solidFill>
                  <a:srgbClr val="000000"/>
                </a:solidFill>
              </a:defRPr>
            </a:pPr>
            <a:r>
              <a:t>In-House Leadership Pipeline</a:t>
            </a:r>
          </a:p>
          <a:p>
            <a:pPr lvl="2" marL="1303219" indent="-564080" defTabSz="800734">
              <a:spcBef>
                <a:spcPts val="0"/>
              </a:spcBef>
              <a:buSzPct val="100000"/>
              <a:buFontTx/>
              <a:defRPr sz="3700">
                <a:solidFill>
                  <a:srgbClr val="000000"/>
                </a:solidFill>
              </a:defRPr>
            </a:pPr>
            <a:r>
              <a:t>The cohort participates in workshops, rotates through a variety of school settings, learns best practices from current leadership teams.</a:t>
            </a:r>
          </a:p>
          <a:p>
            <a:pPr marL="564080" indent="-564080" defTabSz="800734">
              <a:spcBef>
                <a:spcPts val="0"/>
              </a:spcBef>
              <a:buSzPct val="100000"/>
              <a:buFontTx/>
              <a:defRPr sz="3700">
                <a:solidFill>
                  <a:srgbClr val="000000"/>
                </a:solidFill>
              </a:defRPr>
            </a:pPr>
            <a:r>
              <a:t>Principals plan for their succession as one of their annual goals.  </a:t>
            </a:r>
          </a:p>
          <a:p>
            <a:pPr marL="564080" indent="-564080" defTabSz="800734">
              <a:spcBef>
                <a:spcPts val="0"/>
              </a:spcBef>
              <a:buSzPct val="100000"/>
              <a:buFontTx/>
              <a:defRPr sz="3700">
                <a:solidFill>
                  <a:srgbClr val="000000"/>
                </a:solidFill>
              </a:defRPr>
            </a:pPr>
            <a:r>
              <a:t>Principals take a shared leadership approach - involve their team in the day-to-day operations and contribute to the long-term vision.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reeform 36"/>
          <p:cNvSpPr/>
          <p:nvPr/>
        </p:nvSpPr>
        <p:spPr>
          <a:xfrm>
            <a:off x="-1" y="2354176"/>
            <a:ext cx="24384001" cy="3584977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345" name="Black and white photo of a person playing the drums" descr="Black and white photo of a person playing the drums"/>
          <p:cNvPicPr>
            <a:picLocks noChangeAspect="1"/>
          </p:cNvPicPr>
          <p:nvPr/>
        </p:nvPicPr>
        <p:blipFill>
          <a:blip r:embed="rId2">
            <a:extLst/>
          </a:blip>
          <a:srcRect l="0" t="11673" r="0" b="11673"/>
          <a:stretch>
            <a:fillRect/>
          </a:stretch>
        </p:blipFill>
        <p:spPr>
          <a:xfrm>
            <a:off x="19617255" y="11713134"/>
            <a:ext cx="4572533" cy="200286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Questions?…"/>
          <p:cNvSpPr txBox="1"/>
          <p:nvPr/>
        </p:nvSpPr>
        <p:spPr>
          <a:xfrm>
            <a:off x="756947" y="6078394"/>
            <a:ext cx="21657714" cy="6419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30200">
              <a:spcBef>
                <a:spcPts val="5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Questions? </a:t>
            </a:r>
            <a:endParaRPr sz="2600"/>
          </a:p>
          <a:p>
            <a:pPr defTabSz="330200">
              <a:spcBef>
                <a:spcPts val="5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What does your leadership pipeline look like?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What is the best way to recognize potential leaders?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How can “Grow Your Own” programs support aspiring leaders and the school’s mission?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How do I effectively develop an organizational structure to give employees the time and opportunity to move up the ranks?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How can administrators support early career leaders?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What qualifications should I look for to ensure high-quality and committed leadership candidates?</a:t>
            </a:r>
            <a:endParaRPr sz="2600"/>
          </a:p>
          <a:p>
            <a:pPr marL="254000" indent="-254000" defTabSz="330200">
              <a:spcBef>
                <a:spcPts val="500"/>
              </a:spcBef>
              <a:buSzPct val="75000"/>
              <a:buFont typeface="Helvetica Neue"/>
              <a:buChar char="•"/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defTabSz="330200">
              <a:spcBef>
                <a:spcPts val="500"/>
              </a:spcBef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47" name="www.FLCharterAlliance…"/>
          <p:cNvSpPr txBox="1"/>
          <p:nvPr/>
        </p:nvSpPr>
        <p:spPr>
          <a:xfrm>
            <a:off x="1498062" y="12225690"/>
            <a:ext cx="12393884" cy="11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647700"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647700"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hlinkClick r:id="rId3" invalidUrl="" action="" tgtFrame="" tooltip="" history="1" highlightClick="0" endSnd="0"/>
              </a:rPr>
              <a:t>lynn@FLcharteralliance.org</a:t>
            </a:r>
            <a:r>
              <a:t>           jmarty@doral.edu</a:t>
            </a:r>
          </a:p>
        </p:txBody>
      </p:sp>
      <p:sp>
        <p:nvSpPr>
          <p:cNvPr id="348" name="Enrollmania Masterclass:…"/>
          <p:cNvSpPr txBox="1"/>
          <p:nvPr/>
        </p:nvSpPr>
        <p:spPr>
          <a:xfrm>
            <a:off x="2805826" y="2952861"/>
            <a:ext cx="19608836" cy="238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ctr" defTabSz="652144">
              <a:spcBef>
                <a:spcPts val="0"/>
              </a:spcBef>
              <a:defRPr b="1" sz="6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From Succession to Success: </a:t>
            </a:r>
            <a:endParaRPr>
              <a:solidFill>
                <a:srgbClr val="000000"/>
              </a:solidFill>
            </a:endParaRPr>
          </a:p>
          <a:p>
            <a:pPr algn="ctr" defTabSz="800734">
              <a:spcBef>
                <a:spcPts val="0"/>
              </a:spcBef>
              <a:defRPr b="1" sz="6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Building a Future-Ready Leadership Pipeline</a:t>
            </a:r>
          </a:p>
        </p:txBody>
      </p:sp>
      <p:sp>
        <p:nvSpPr>
          <p:cNvPr id="349" name="FCSC+SCS 2024"/>
          <p:cNvSpPr txBox="1"/>
          <p:nvPr>
            <p:ph type="title" idx="4294967295"/>
          </p:nvPr>
        </p:nvSpPr>
        <p:spPr>
          <a:xfrm>
            <a:off x="552313" y="212452"/>
            <a:ext cx="20350766" cy="1968501"/>
          </a:xfrm>
          <a:prstGeom prst="rect">
            <a:avLst/>
          </a:prstGeom>
        </p:spPr>
        <p:txBody>
          <a:bodyPr/>
          <a:lstStyle>
            <a:lvl1pPr>
              <a:defRPr b="1" sz="6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FCSC+SCS 2024 </a:t>
            </a:r>
          </a:p>
        </p:txBody>
      </p:sp>
      <p:pic>
        <p:nvPicPr>
          <p:cNvPr id="350" name="Doral College logo shadowslogo-color-15.jpg" descr="Doral College logo shadowslogo-color-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34687" y="11841536"/>
            <a:ext cx="3882569" cy="1629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Box 3"/>
          <p:cNvSpPr txBox="1"/>
          <p:nvPr/>
        </p:nvSpPr>
        <p:spPr>
          <a:xfrm>
            <a:off x="3208929" y="4106867"/>
            <a:ext cx="17966142" cy="3283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26800"/>
              </a:lnSpc>
              <a:defRPr sz="19200">
                <a:solidFill>
                  <a:srgbClr val="0B1E3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353" name="Freeform 5"/>
          <p:cNvSpPr/>
          <p:nvPr/>
        </p:nvSpPr>
        <p:spPr>
          <a:xfrm>
            <a:off x="-772872" y="11375534"/>
            <a:ext cx="25650817" cy="3426249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4" name="Freeform 2"/>
          <p:cNvSpPr/>
          <p:nvPr/>
        </p:nvSpPr>
        <p:spPr>
          <a:xfrm>
            <a:off x="343126" y="7853557"/>
            <a:ext cx="5797449" cy="305895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55" name="Black and white photo of a person playing the drums" descr="Black and white photo of a person playing the drums"/>
          <p:cNvPicPr>
            <a:picLocks noChangeAspect="1"/>
          </p:cNvPicPr>
          <p:nvPr/>
        </p:nvPicPr>
        <p:blipFill>
          <a:blip r:embed="rId3">
            <a:extLst/>
          </a:blip>
          <a:srcRect l="0" t="11673" r="0" b="11672"/>
          <a:stretch>
            <a:fillRect/>
          </a:stretch>
        </p:blipFill>
        <p:spPr>
          <a:xfrm>
            <a:off x="19036630" y="8398783"/>
            <a:ext cx="4163366" cy="1968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reeform 3"/>
          <p:cNvSpPr/>
          <p:nvPr/>
        </p:nvSpPr>
        <p:spPr>
          <a:xfrm>
            <a:off x="-6352" y="-1"/>
            <a:ext cx="24384005" cy="2929813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69" name="Why is Succession Planning Necessary?"/>
          <p:cNvSpPr txBox="1"/>
          <p:nvPr>
            <p:ph type="title"/>
          </p:nvPr>
        </p:nvSpPr>
        <p:spPr>
          <a:xfrm>
            <a:off x="762000" y="928329"/>
            <a:ext cx="22237700" cy="107315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Why is Succession Planning Necessary?</a:t>
            </a:r>
          </a:p>
        </p:txBody>
      </p:sp>
      <p:sp>
        <p:nvSpPr>
          <p:cNvPr id="170" name="Mitigate Disruption…"/>
          <p:cNvSpPr txBox="1"/>
          <p:nvPr>
            <p:ph type="body" sz="half" idx="1"/>
          </p:nvPr>
        </p:nvSpPr>
        <p:spPr>
          <a:xfrm>
            <a:off x="619676" y="3846312"/>
            <a:ext cx="10980672" cy="9125803"/>
          </a:xfrm>
          <a:prstGeom prst="rect">
            <a:avLst/>
          </a:prstGeom>
        </p:spPr>
        <p:txBody>
          <a:bodyPr/>
          <a:lstStyle/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Mitigate Disruption </a:t>
            </a: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Guarantee Sustainability </a:t>
            </a: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Embrace a Talent-Development Culture </a:t>
            </a: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Promote engagement and retention of employees</a:t>
            </a: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513110" indent="-513110">
              <a:spcBef>
                <a:spcPts val="0"/>
              </a:spcBef>
              <a:buSzPct val="100000"/>
              <a:buFontTx/>
              <a:defRPr sz="44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Focus on Future/Growth </a:t>
            </a:r>
          </a:p>
        </p:txBody>
      </p:sp>
      <p:pic>
        <p:nvPicPr>
          <p:cNvPr id="171" name="Screenshot 2024-10-30 at 3.19.44 PM.png" descr="Screenshot 2024-10-30 at 3.19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6372" y="3703032"/>
            <a:ext cx="11408930" cy="756249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rincipal turnover negatively impacts student achievement (Grissom &amp; Bartanen, 2019), succession planning is necessary to stem leadership shortages, support practicing leaders, and improve student outcomes (Fusarelli et. al, 2019)."/>
          <p:cNvSpPr txBox="1"/>
          <p:nvPr/>
        </p:nvSpPr>
        <p:spPr>
          <a:xfrm>
            <a:off x="346034" y="11852308"/>
            <a:ext cx="2341829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600">
                <a:solidFill>
                  <a:srgbClr val="282828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Principal turnover negatively impacts student achievement (Grissom &amp; Bartanen, 2019), succession planning is necessary to stem leadership shortages, support practicing leaders, and improve student outcomes (Fusarelli et. al, 2019).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ers to Consi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600"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Tiers to Consider</a:t>
            </a:r>
          </a:p>
        </p:txBody>
      </p:sp>
      <p:sp>
        <p:nvSpPr>
          <p:cNvPr id="175" name="Freeform 3"/>
          <p:cNvSpPr/>
          <p:nvPr/>
        </p:nvSpPr>
        <p:spPr>
          <a:xfrm>
            <a:off x="6629400" y="3646410"/>
            <a:ext cx="4983753" cy="4208058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76" name="TextBox 5"/>
          <p:cNvSpPr txBox="1"/>
          <p:nvPr/>
        </p:nvSpPr>
        <p:spPr>
          <a:xfrm>
            <a:off x="6983416" y="4165389"/>
            <a:ext cx="4275719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Identify Talent and Organization needs </a:t>
            </a:r>
          </a:p>
        </p:txBody>
      </p:sp>
      <p:sp>
        <p:nvSpPr>
          <p:cNvPr id="177" name="Freeform 3"/>
          <p:cNvSpPr/>
          <p:nvPr/>
        </p:nvSpPr>
        <p:spPr>
          <a:xfrm>
            <a:off x="12744450" y="3646410"/>
            <a:ext cx="4983753" cy="4208058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78" name="TextBox 12"/>
          <p:cNvSpPr txBox="1"/>
          <p:nvPr/>
        </p:nvSpPr>
        <p:spPr>
          <a:xfrm>
            <a:off x="12900795" y="3780667"/>
            <a:ext cx="4671061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Customize the learning experience for potential future leaders</a:t>
            </a:r>
          </a:p>
        </p:txBody>
      </p:sp>
      <p:sp>
        <p:nvSpPr>
          <p:cNvPr id="179" name="Freeform 3"/>
          <p:cNvSpPr/>
          <p:nvPr/>
        </p:nvSpPr>
        <p:spPr>
          <a:xfrm>
            <a:off x="3632479" y="8578111"/>
            <a:ext cx="4983753" cy="4208058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80" name="TextBox 17"/>
          <p:cNvSpPr txBox="1"/>
          <p:nvPr/>
        </p:nvSpPr>
        <p:spPr>
          <a:xfrm>
            <a:off x="3779190" y="8623534"/>
            <a:ext cx="4690331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Apprenticeship: Opportunity of leadership without formal responsibility</a:t>
            </a:r>
          </a:p>
        </p:txBody>
      </p:sp>
      <p:sp>
        <p:nvSpPr>
          <p:cNvPr id="181" name="Freeform 3"/>
          <p:cNvSpPr/>
          <p:nvPr/>
        </p:nvSpPr>
        <p:spPr>
          <a:xfrm>
            <a:off x="9687662" y="8573348"/>
            <a:ext cx="4983753" cy="4208059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82" name="TextBox 22"/>
          <p:cNvSpPr txBox="1"/>
          <p:nvPr/>
        </p:nvSpPr>
        <p:spPr>
          <a:xfrm>
            <a:off x="9779103" y="9062478"/>
            <a:ext cx="4892313" cy="230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Identify &amp; Communicate Career Pathways</a:t>
            </a:r>
          </a:p>
        </p:txBody>
      </p:sp>
      <p:sp>
        <p:nvSpPr>
          <p:cNvPr id="183" name="Freeform 3"/>
          <p:cNvSpPr/>
          <p:nvPr/>
        </p:nvSpPr>
        <p:spPr>
          <a:xfrm>
            <a:off x="15742846" y="8573348"/>
            <a:ext cx="4983753" cy="4208059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84" name="TextBox 27"/>
          <p:cNvSpPr txBox="1"/>
          <p:nvPr/>
        </p:nvSpPr>
        <p:spPr>
          <a:xfrm>
            <a:off x="15742846" y="8725748"/>
            <a:ext cx="4892313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0"/>
              </a:spcBef>
              <a:defRPr sz="48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Check Readiness:</a:t>
            </a:r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ctr">
              <a:spcBef>
                <a:spcPts val="0"/>
              </a:spcBef>
              <a:defRPr sz="4800">
                <a:solidFill>
                  <a:srgbClr val="FFFFFF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Analytics, Reporting, Feedback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3"/>
          <p:cNvSpPr/>
          <p:nvPr/>
        </p:nvSpPr>
        <p:spPr>
          <a:xfrm>
            <a:off x="-6352" y="-1"/>
            <a:ext cx="24384005" cy="2929813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87" name="Available Resources"/>
          <p:cNvSpPr txBox="1"/>
          <p:nvPr>
            <p:ph type="title"/>
          </p:nvPr>
        </p:nvSpPr>
        <p:spPr>
          <a:xfrm>
            <a:off x="609600" y="-711472"/>
            <a:ext cx="24041100" cy="2724151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Available Resources  </a:t>
            </a:r>
          </a:p>
        </p:txBody>
      </p:sp>
      <p:sp>
        <p:nvSpPr>
          <p:cNvPr id="188" name="School Leaders Fellowship…"/>
          <p:cNvSpPr txBox="1"/>
          <p:nvPr>
            <p:ph type="body" idx="1"/>
          </p:nvPr>
        </p:nvSpPr>
        <p:spPr>
          <a:xfrm>
            <a:off x="609600" y="3988277"/>
            <a:ext cx="22237700" cy="7034364"/>
          </a:xfrm>
          <a:prstGeom prst="rect">
            <a:avLst/>
          </a:prstGeom>
        </p:spPr>
        <p:txBody>
          <a:bodyPr/>
          <a:lstStyle/>
          <a:p>
            <a:pPr marL="300789" indent="-300789" defTabSz="12700">
              <a:spcBef>
                <a:spcPts val="0"/>
              </a:spcBef>
              <a:buSzPct val="100000"/>
              <a:buFont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 School Leaders Fellowship</a:t>
            </a:r>
            <a:endParaRPr sz="5800">
              <a:latin typeface="+mn-lt"/>
              <a:ea typeface="+mn-ea"/>
              <a:cs typeface="+mn-cs"/>
              <a:sym typeface="Helvetica Neue"/>
            </a:endParaRPr>
          </a:p>
          <a:p>
            <a:pPr marL="300789" indent="-300789" defTabSz="12700">
              <a:spcBef>
                <a:spcPts val="0"/>
              </a:spcBef>
              <a:buSzPct val="100000"/>
              <a:buFont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300789" indent="-300789" defTabSz="12700">
              <a:spcBef>
                <a:spcPts val="0"/>
              </a:spcBef>
              <a:buSzPct val="100000"/>
              <a:buFont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 Doral College / Doral Leadership Institute</a:t>
            </a:r>
            <a:endParaRPr sz="5800">
              <a:latin typeface="+mn-lt"/>
              <a:ea typeface="+mn-ea"/>
              <a:cs typeface="+mn-cs"/>
              <a:sym typeface="Helvetica Neue"/>
            </a:endParaRPr>
          </a:p>
          <a:p>
            <a:pPr marL="300789" indent="-300789" defTabSz="12700">
              <a:spcBef>
                <a:spcPts val="0"/>
              </a:spcBef>
              <a:buSzPct val="100000"/>
              <a:buFont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</a:p>
          <a:p>
            <a:pPr marL="300789" indent="-300789" defTabSz="12700">
              <a:spcBef>
                <a:spcPts val="0"/>
              </a:spcBef>
              <a:buSzPct val="100000"/>
              <a:buFont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 Florida Charter Institute </a:t>
            </a:r>
            <a:endParaRPr sz="5800">
              <a:latin typeface="+mn-lt"/>
              <a:ea typeface="+mn-ea"/>
              <a:cs typeface="+mn-cs"/>
              <a:sym typeface="Helvetica Neue"/>
            </a:endParaRPr>
          </a:p>
          <a:p>
            <a: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6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pPr>
            <a:r>
              <a:t>(formerly the Charter Support Unit)</a:t>
            </a:r>
          </a:p>
        </p:txBody>
      </p:sp>
      <p:pic>
        <p:nvPicPr>
          <p:cNvPr id="189" name="Screenshot 2024-10-30 at 3.20.37 PM.png" descr="Screenshot 2024-10-30 at 3.20.37 PM.png"/>
          <p:cNvPicPr>
            <a:picLocks noChangeAspect="1"/>
          </p:cNvPicPr>
          <p:nvPr/>
        </p:nvPicPr>
        <p:blipFill>
          <a:blip r:embed="rId2">
            <a:extLst/>
          </a:blip>
          <a:srcRect l="39619" t="0" r="5478" b="8498"/>
          <a:stretch>
            <a:fillRect/>
          </a:stretch>
        </p:blipFill>
        <p:spPr>
          <a:xfrm>
            <a:off x="14799202" y="3517580"/>
            <a:ext cx="8630446" cy="942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1" fill="norm" stroke="1" extrusionOk="0">
                <a:moveTo>
                  <a:pt x="11733" y="0"/>
                </a:moveTo>
                <a:lnTo>
                  <a:pt x="11870" y="280"/>
                </a:lnTo>
                <a:cubicBezTo>
                  <a:pt x="11945" y="434"/>
                  <a:pt x="12026" y="583"/>
                  <a:pt x="12053" y="612"/>
                </a:cubicBezTo>
                <a:cubicBezTo>
                  <a:pt x="12079" y="641"/>
                  <a:pt x="12089" y="697"/>
                  <a:pt x="12073" y="736"/>
                </a:cubicBezTo>
                <a:cubicBezTo>
                  <a:pt x="12046" y="798"/>
                  <a:pt x="11966" y="802"/>
                  <a:pt x="11261" y="778"/>
                </a:cubicBezTo>
                <a:cubicBezTo>
                  <a:pt x="10697" y="758"/>
                  <a:pt x="10462" y="736"/>
                  <a:pt x="10418" y="695"/>
                </a:cubicBezTo>
                <a:cubicBezTo>
                  <a:pt x="10384" y="664"/>
                  <a:pt x="10337" y="499"/>
                  <a:pt x="10311" y="329"/>
                </a:cubicBezTo>
                <a:cubicBezTo>
                  <a:pt x="10286" y="159"/>
                  <a:pt x="10257" y="16"/>
                  <a:pt x="10251" y="10"/>
                </a:cubicBezTo>
                <a:cubicBezTo>
                  <a:pt x="10244" y="4"/>
                  <a:pt x="9115" y="4"/>
                  <a:pt x="7738" y="10"/>
                </a:cubicBezTo>
                <a:lnTo>
                  <a:pt x="5235" y="21"/>
                </a:lnTo>
                <a:lnTo>
                  <a:pt x="5790" y="1053"/>
                </a:lnTo>
                <a:lnTo>
                  <a:pt x="6344" y="2083"/>
                </a:lnTo>
                <a:lnTo>
                  <a:pt x="6374" y="2595"/>
                </a:lnTo>
                <a:cubicBezTo>
                  <a:pt x="6390" y="2877"/>
                  <a:pt x="6421" y="3397"/>
                  <a:pt x="6444" y="3752"/>
                </a:cubicBezTo>
                <a:cubicBezTo>
                  <a:pt x="6468" y="4108"/>
                  <a:pt x="6503" y="4605"/>
                  <a:pt x="6517" y="4857"/>
                </a:cubicBezTo>
                <a:cubicBezTo>
                  <a:pt x="6646" y="7156"/>
                  <a:pt x="6683" y="7725"/>
                  <a:pt x="6723" y="7822"/>
                </a:cubicBezTo>
                <a:lnTo>
                  <a:pt x="6771" y="7934"/>
                </a:lnTo>
                <a:lnTo>
                  <a:pt x="8054" y="7903"/>
                </a:lnTo>
                <a:cubicBezTo>
                  <a:pt x="8760" y="7885"/>
                  <a:pt x="10088" y="7856"/>
                  <a:pt x="11001" y="7837"/>
                </a:cubicBezTo>
                <a:cubicBezTo>
                  <a:pt x="12446" y="7808"/>
                  <a:pt x="12761" y="7790"/>
                  <a:pt x="13434" y="7695"/>
                </a:cubicBezTo>
                <a:cubicBezTo>
                  <a:pt x="13859" y="7635"/>
                  <a:pt x="14361" y="7567"/>
                  <a:pt x="14549" y="7545"/>
                </a:cubicBezTo>
                <a:cubicBezTo>
                  <a:pt x="15106" y="7480"/>
                  <a:pt x="16011" y="7346"/>
                  <a:pt x="16034" y="7325"/>
                </a:cubicBezTo>
                <a:cubicBezTo>
                  <a:pt x="16046" y="7314"/>
                  <a:pt x="16080" y="7177"/>
                  <a:pt x="16107" y="7020"/>
                </a:cubicBezTo>
                <a:cubicBezTo>
                  <a:pt x="16143" y="6811"/>
                  <a:pt x="16141" y="6540"/>
                  <a:pt x="16102" y="6024"/>
                </a:cubicBezTo>
                <a:cubicBezTo>
                  <a:pt x="16028" y="5026"/>
                  <a:pt x="15963" y="4063"/>
                  <a:pt x="15915" y="3189"/>
                </a:cubicBezTo>
                <a:cubicBezTo>
                  <a:pt x="15892" y="2777"/>
                  <a:pt x="15863" y="2251"/>
                  <a:pt x="15848" y="2022"/>
                </a:cubicBezTo>
                <a:lnTo>
                  <a:pt x="15819" y="1605"/>
                </a:lnTo>
                <a:lnTo>
                  <a:pt x="16030" y="1386"/>
                </a:lnTo>
                <a:cubicBezTo>
                  <a:pt x="16222" y="1186"/>
                  <a:pt x="16963" y="113"/>
                  <a:pt x="16963" y="34"/>
                </a:cubicBezTo>
                <a:cubicBezTo>
                  <a:pt x="16963" y="15"/>
                  <a:pt x="15785" y="0"/>
                  <a:pt x="14347" y="0"/>
                </a:cubicBezTo>
                <a:lnTo>
                  <a:pt x="11733" y="0"/>
                </a:lnTo>
                <a:close/>
                <a:moveTo>
                  <a:pt x="14172" y="8227"/>
                </a:moveTo>
                <a:cubicBezTo>
                  <a:pt x="11533" y="8230"/>
                  <a:pt x="7799" y="8275"/>
                  <a:pt x="7721" y="8319"/>
                </a:cubicBezTo>
                <a:cubicBezTo>
                  <a:pt x="7694" y="8335"/>
                  <a:pt x="6691" y="8358"/>
                  <a:pt x="5493" y="8373"/>
                </a:cubicBezTo>
                <a:cubicBezTo>
                  <a:pt x="4296" y="8388"/>
                  <a:pt x="3298" y="8417"/>
                  <a:pt x="3277" y="8436"/>
                </a:cubicBezTo>
                <a:cubicBezTo>
                  <a:pt x="3230" y="8479"/>
                  <a:pt x="3231" y="8766"/>
                  <a:pt x="3279" y="11873"/>
                </a:cubicBezTo>
                <a:cubicBezTo>
                  <a:pt x="3317" y="14249"/>
                  <a:pt x="3314" y="14391"/>
                  <a:pt x="3238" y="14468"/>
                </a:cubicBezTo>
                <a:cubicBezTo>
                  <a:pt x="3162" y="14545"/>
                  <a:pt x="3090" y="14550"/>
                  <a:pt x="2015" y="14550"/>
                </a:cubicBezTo>
                <a:cubicBezTo>
                  <a:pt x="775" y="14551"/>
                  <a:pt x="87" y="14598"/>
                  <a:pt x="23" y="14684"/>
                </a:cubicBezTo>
                <a:cubicBezTo>
                  <a:pt x="1" y="14714"/>
                  <a:pt x="-6" y="14830"/>
                  <a:pt x="7" y="14945"/>
                </a:cubicBezTo>
                <a:cubicBezTo>
                  <a:pt x="124" y="15960"/>
                  <a:pt x="171" y="19559"/>
                  <a:pt x="78" y="20247"/>
                </a:cubicBezTo>
                <a:cubicBezTo>
                  <a:pt x="21" y="20664"/>
                  <a:pt x="84" y="21439"/>
                  <a:pt x="183" y="21548"/>
                </a:cubicBezTo>
                <a:cubicBezTo>
                  <a:pt x="227" y="21597"/>
                  <a:pt x="604" y="21600"/>
                  <a:pt x="2534" y="21577"/>
                </a:cubicBezTo>
                <a:cubicBezTo>
                  <a:pt x="6819" y="21525"/>
                  <a:pt x="14236" y="21466"/>
                  <a:pt x="17820" y="21455"/>
                </a:cubicBezTo>
                <a:cubicBezTo>
                  <a:pt x="21278" y="21444"/>
                  <a:pt x="21394" y="21439"/>
                  <a:pt x="21456" y="21361"/>
                </a:cubicBezTo>
                <a:cubicBezTo>
                  <a:pt x="21498" y="21310"/>
                  <a:pt x="21512" y="21229"/>
                  <a:pt x="21496" y="21136"/>
                </a:cubicBezTo>
                <a:cubicBezTo>
                  <a:pt x="21440" y="20805"/>
                  <a:pt x="21441" y="20732"/>
                  <a:pt x="21503" y="20562"/>
                </a:cubicBezTo>
                <a:cubicBezTo>
                  <a:pt x="21561" y="20405"/>
                  <a:pt x="21562" y="20373"/>
                  <a:pt x="21500" y="20287"/>
                </a:cubicBezTo>
                <a:cubicBezTo>
                  <a:pt x="21437" y="20199"/>
                  <a:pt x="21438" y="20183"/>
                  <a:pt x="21503" y="20123"/>
                </a:cubicBezTo>
                <a:cubicBezTo>
                  <a:pt x="21563" y="20069"/>
                  <a:pt x="21564" y="20046"/>
                  <a:pt x="21516" y="19992"/>
                </a:cubicBezTo>
                <a:cubicBezTo>
                  <a:pt x="21468" y="19940"/>
                  <a:pt x="21469" y="19915"/>
                  <a:pt x="21520" y="19859"/>
                </a:cubicBezTo>
                <a:cubicBezTo>
                  <a:pt x="21570" y="19803"/>
                  <a:pt x="21584" y="19478"/>
                  <a:pt x="21589" y="18181"/>
                </a:cubicBezTo>
                <a:cubicBezTo>
                  <a:pt x="21594" y="16563"/>
                  <a:pt x="21552" y="15171"/>
                  <a:pt x="21494" y="15043"/>
                </a:cubicBezTo>
                <a:cubicBezTo>
                  <a:pt x="21465" y="14978"/>
                  <a:pt x="21106" y="14757"/>
                  <a:pt x="20809" y="14622"/>
                </a:cubicBezTo>
                <a:cubicBezTo>
                  <a:pt x="20587" y="14521"/>
                  <a:pt x="20419" y="14510"/>
                  <a:pt x="18952" y="14503"/>
                </a:cubicBezTo>
                <a:cubicBezTo>
                  <a:pt x="17653" y="14497"/>
                  <a:pt x="17549" y="14493"/>
                  <a:pt x="17508" y="14423"/>
                </a:cubicBezTo>
                <a:cubicBezTo>
                  <a:pt x="17481" y="14377"/>
                  <a:pt x="17463" y="13200"/>
                  <a:pt x="17463" y="11366"/>
                </a:cubicBezTo>
                <a:cubicBezTo>
                  <a:pt x="17463" y="8824"/>
                  <a:pt x="17453" y="8376"/>
                  <a:pt x="17396" y="8325"/>
                </a:cubicBezTo>
                <a:cubicBezTo>
                  <a:pt x="17344" y="8277"/>
                  <a:pt x="17110" y="8261"/>
                  <a:pt x="16272" y="8242"/>
                </a:cubicBezTo>
                <a:cubicBezTo>
                  <a:pt x="15811" y="8232"/>
                  <a:pt x="15052" y="8227"/>
                  <a:pt x="14172" y="82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3"/>
          <p:cNvSpPr/>
          <p:nvPr/>
        </p:nvSpPr>
        <p:spPr>
          <a:xfrm>
            <a:off x="-6351" y="-91167"/>
            <a:ext cx="24390351" cy="2792502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192" name="Screenshot 2024-05-20 at 1.42.30 PM.png" descr="Screenshot 2024-05-20 at 1.42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7729" y="8896270"/>
            <a:ext cx="7882590" cy="44582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93" name="Screenshot 2024-05-20 at 1.42.48 PM.png" descr="Screenshot 2024-05-20 at 1.42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85438" y="7912620"/>
            <a:ext cx="8116346" cy="45109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94" name="Screenshot 2024-05-20 at 1.43.01 PM.png" descr="Screenshot 2024-05-20 at 1.43.0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60436" y="3098980"/>
            <a:ext cx="7882589" cy="44159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95" name="Screenshot 2024-10-31 at 12.24.53 PM.png" descr="Screenshot 2024-10-31 at 12.24.5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947" y="3185510"/>
            <a:ext cx="9082461" cy="61918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96" name="Available Resources"/>
          <p:cNvSpPr txBox="1"/>
          <p:nvPr>
            <p:ph type="title"/>
          </p:nvPr>
        </p:nvSpPr>
        <p:spPr>
          <a:xfrm>
            <a:off x="640174" y="-52592"/>
            <a:ext cx="22237701" cy="19685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FCSA’s School Leaders Fellowship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shot 2024-10-31 at 12.30.58 PM.png" descr="Screenshot 2024-10-31 at 12.30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93450" y="1619294"/>
            <a:ext cx="12223750" cy="812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5"/>
          <p:cNvSpPr txBox="1"/>
          <p:nvPr/>
        </p:nvSpPr>
        <p:spPr>
          <a:xfrm>
            <a:off x="1386311" y="2894151"/>
            <a:ext cx="8567057" cy="245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spcBef>
                <a:spcPts val="4200"/>
              </a:spcBef>
              <a:defRPr sz="40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Doral Leadership Institute a Consortium of Charter School Professional Development</a:t>
            </a:r>
          </a:p>
        </p:txBody>
      </p:sp>
      <p:sp>
        <p:nvSpPr>
          <p:cNvPr id="200" name="Freeform 3"/>
          <p:cNvSpPr/>
          <p:nvPr/>
        </p:nvSpPr>
        <p:spPr>
          <a:xfrm>
            <a:off x="-2" y="10786188"/>
            <a:ext cx="24384005" cy="2929813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201" name="Freeform 2"/>
          <p:cNvSpPr/>
          <p:nvPr/>
        </p:nvSpPr>
        <p:spPr>
          <a:xfrm>
            <a:off x="2504343" y="5353270"/>
            <a:ext cx="6330991" cy="325453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202" name="TextBox 1"/>
          <p:cNvSpPr txBox="1"/>
          <p:nvPr/>
        </p:nvSpPr>
        <p:spPr>
          <a:xfrm>
            <a:off x="912410" y="8975728"/>
            <a:ext cx="8567057" cy="245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spcBef>
                <a:spcPts val="4200"/>
              </a:spcBef>
              <a:defRPr sz="4000">
                <a:solidFill>
                  <a:srgbClr val="000000"/>
                </a:solidFill>
                <a:latin typeface="Mons"/>
                <a:ea typeface="Mons"/>
                <a:cs typeface="Mons"/>
                <a:sym typeface="Mons"/>
              </a:defRPr>
            </a:lvl1pPr>
          </a:lstStyle>
          <a:p>
            <a:pPr/>
            <a:r>
              <a:t>Carrie Montano, Executive Director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 7"/>
          <p:cNvSpPr/>
          <p:nvPr/>
        </p:nvSpPr>
        <p:spPr>
          <a:xfrm>
            <a:off x="4829783" y="-227465"/>
            <a:ext cx="14445506" cy="746336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Freeform 3"/>
          <p:cNvSpPr/>
          <p:nvPr/>
        </p:nvSpPr>
        <p:spPr>
          <a:xfrm>
            <a:off x="-2" y="10786188"/>
            <a:ext cx="24384005" cy="2929813"/>
          </a:xfrm>
          <a:prstGeom prst="rect">
            <a:avLst/>
          </a:pr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TextBox 6"/>
          <p:cNvSpPr txBox="1"/>
          <p:nvPr/>
        </p:nvSpPr>
        <p:spPr>
          <a:xfrm>
            <a:off x="3069465" y="5878838"/>
            <a:ext cx="17966142" cy="17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14500"/>
              </a:lnSpc>
              <a:defRPr b="1" sz="10400">
                <a:solidFill>
                  <a:srgbClr val="293B63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LEVEL I</a:t>
            </a:r>
          </a:p>
        </p:txBody>
      </p:sp>
      <p:sp>
        <p:nvSpPr>
          <p:cNvPr id="207" name="TextBox 8"/>
          <p:cNvSpPr txBox="1"/>
          <p:nvPr/>
        </p:nvSpPr>
        <p:spPr>
          <a:xfrm>
            <a:off x="3069465" y="7557762"/>
            <a:ext cx="17966142" cy="151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9">
              <a:lnSpc>
                <a:spcPts val="6100"/>
              </a:lnSpc>
              <a:defRPr sz="4400">
                <a:solidFill>
                  <a:srgbClr val="293B63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Master of Education in Educational Leadership Program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69">
              <a:lnSpc>
                <a:spcPts val="6100"/>
              </a:lnSpc>
              <a:spcBef>
                <a:spcPts val="0"/>
              </a:spcBef>
              <a:defRPr sz="4000">
                <a:solidFill>
                  <a:srgbClr val="293B63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pPr>
            <a:r>
              <a:t>“Empower Minds with Doral College’s MEd Program”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4"/>
          <p:cNvSpPr/>
          <p:nvPr/>
        </p:nvSpPr>
        <p:spPr>
          <a:xfrm>
            <a:off x="20289141" y="-1"/>
            <a:ext cx="409486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" y="0"/>
                </a:moveTo>
                <a:lnTo>
                  <a:pt x="21408" y="0"/>
                </a:lnTo>
                <a:cubicBezTo>
                  <a:pt x="21514" y="0"/>
                  <a:pt x="21600" y="29"/>
                  <a:pt x="21600" y="64"/>
                </a:cubicBezTo>
                <a:lnTo>
                  <a:pt x="21600" y="21536"/>
                </a:lnTo>
                <a:cubicBezTo>
                  <a:pt x="21600" y="21553"/>
                  <a:pt x="21580" y="21569"/>
                  <a:pt x="21544" y="21581"/>
                </a:cubicBezTo>
                <a:cubicBezTo>
                  <a:pt x="21508" y="21593"/>
                  <a:pt x="21459" y="21600"/>
                  <a:pt x="21408" y="21600"/>
                </a:cubicBezTo>
                <a:lnTo>
                  <a:pt x="192" y="21600"/>
                </a:lnTo>
                <a:cubicBezTo>
                  <a:pt x="141" y="21600"/>
                  <a:pt x="92" y="21593"/>
                  <a:pt x="56" y="21581"/>
                </a:cubicBezTo>
                <a:cubicBezTo>
                  <a:pt x="20" y="21569"/>
                  <a:pt x="0" y="21553"/>
                  <a:pt x="0" y="21536"/>
                </a:cubicBezTo>
                <a:lnTo>
                  <a:pt x="0" y="64"/>
                </a:lnTo>
                <a:cubicBezTo>
                  <a:pt x="0" y="47"/>
                  <a:pt x="20" y="31"/>
                  <a:pt x="56" y="19"/>
                </a:cubicBezTo>
                <a:cubicBezTo>
                  <a:pt x="92" y="7"/>
                  <a:pt x="141" y="0"/>
                  <a:pt x="192" y="0"/>
                </a:cubicBezTo>
                <a:close/>
              </a:path>
            </a:pathLst>
          </a:custGeom>
          <a:solidFill>
            <a:srgbClr val="0B1E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TextBox 6"/>
          <p:cNvSpPr txBox="1"/>
          <p:nvPr/>
        </p:nvSpPr>
        <p:spPr>
          <a:xfrm>
            <a:off x="681734" y="2933118"/>
            <a:ext cx="16156913" cy="953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Integrated Curriculum: Combines theory and applications for real-world settings and the Florida Educational Leadership Exam (FELS)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Key Topics: School law, budget management, instructional leadership, and human resources development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Licensure Eligibility: Completers who pass the FELS earn Level 1 Leadership licensure in Florida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Flexible Online Learning: Courses delivered online with resources like an extensive library, quality tutoring, and technical support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Hands-On Experience: Includes two 8-week internships to apply learning in school settings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marL="664242" indent="-332121" defTabSz="1219169">
              <a:buSzPct val="100000"/>
              <a:buFont typeface="Arial"/>
              <a:buChar char="•"/>
              <a:defRPr sz="3200">
                <a:solidFill>
                  <a:srgbClr val="0B1E3D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Modified Core Option: Available for those with an existing master's degree in education, offering a 24-credit streamlined path</a:t>
            </a:r>
          </a:p>
        </p:txBody>
      </p:sp>
      <p:sp>
        <p:nvSpPr>
          <p:cNvPr id="211" name="TextBox 7"/>
          <p:cNvSpPr txBox="1"/>
          <p:nvPr/>
        </p:nvSpPr>
        <p:spPr>
          <a:xfrm>
            <a:off x="151480" y="1398402"/>
            <a:ext cx="14598576" cy="295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ts val="9300"/>
              </a:lnSpc>
              <a:defRPr b="1" sz="6600">
                <a:solidFill>
                  <a:srgbClr val="0B1E3C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MASTER PROGRAM OVERVIEW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747474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47474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