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928" r:id="rId3"/>
    <p:sldId id="962" r:id="rId4"/>
    <p:sldId id="2793" r:id="rId5"/>
    <p:sldId id="2880" r:id="rId6"/>
    <p:sldId id="888" r:id="rId7"/>
    <p:sldId id="964" r:id="rId8"/>
    <p:sldId id="965" r:id="rId9"/>
    <p:sldId id="2853" r:id="rId10"/>
    <p:sldId id="2877" r:id="rId11"/>
    <p:sldId id="2889" r:id="rId12"/>
    <p:sldId id="273" r:id="rId13"/>
    <p:sldId id="275" r:id="rId14"/>
    <p:sldId id="276" r:id="rId15"/>
    <p:sldId id="277" r:id="rId16"/>
    <p:sldId id="2876" r:id="rId17"/>
    <p:sldId id="2849" r:id="rId18"/>
    <p:sldId id="281" r:id="rId19"/>
    <p:sldId id="2879" r:id="rId20"/>
    <p:sldId id="2794" r:id="rId21"/>
    <p:sldId id="2850" r:id="rId22"/>
    <p:sldId id="280" r:id="rId23"/>
    <p:sldId id="2888" r:id="rId24"/>
    <p:sldId id="2881" r:id="rId25"/>
    <p:sldId id="2795" r:id="rId26"/>
    <p:sldId id="2851" r:id="rId27"/>
    <p:sldId id="279" r:id="rId28"/>
    <p:sldId id="2882" r:id="rId29"/>
    <p:sldId id="2796" r:id="rId30"/>
    <p:sldId id="2852" r:id="rId31"/>
    <p:sldId id="278" r:id="rId32"/>
    <p:sldId id="2883" r:id="rId33"/>
    <p:sldId id="2887" r:id="rId34"/>
    <p:sldId id="2797" r:id="rId35"/>
    <p:sldId id="2878" r:id="rId36"/>
    <p:sldId id="2845" r:id="rId37"/>
    <p:sldId id="2855" r:id="rId38"/>
    <p:sldId id="2847" r:id="rId39"/>
    <p:sldId id="2885" r:id="rId40"/>
    <p:sldId id="95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96"/>
    <p:restoredTop sz="94792"/>
  </p:normalViewPr>
  <p:slideViewPr>
    <p:cSldViewPr snapToGrid="0">
      <p:cViewPr varScale="1">
        <p:scale>
          <a:sx n="112" d="100"/>
          <a:sy n="112" d="100"/>
        </p:scale>
        <p:origin x="20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D090C-5DCD-444A-825A-0134C661E1E4}" type="datetimeFigureOut">
              <a:rPr lang="en-US" smtClean="0"/>
              <a:t>8/30/24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77F26-8725-154C-9FF0-474F2415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23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Use hand gestures: 1) Drawing for Learning – left hand palm up like a paper and right hand pretend to write with a pencil; 2) Reading Out Loud – cup mouth with both hands; 3) Use Pictures and Words – Take a photo with your hands and pretend to write; 4) Ask Why? – Hands up by ears and ask question; 5) Teach Others – High Five Shoulder Partner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77F26-8725-154C-9FF0-474F241543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43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Use hand gestures: 1) Drawing for Learning – left hand palm up like a paper and right hand pretend to write with a pencil; 2) Reading Out Loud – cup mouth with both hands; 3) Use Pictures and Words – Take a photo with your hands and pretend to write; 4) Ask Why? – Hands up by ears and ask question; 5) Teach Others – High Five Shoulder Partner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77F26-8725-154C-9FF0-474F241543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34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Use hand gestures: 1) Drawing for Learning – left hand palm up like a paper and right hand pretend to write with a pencil; 2) Reading Out Loud – cup mouth with both hands; 3) Use Pictures and Words – Take a photo with your hands and pretend to write; 4) Ask Why? – Hands up by ears and ask question; 5) Teach Others – High Five Shoulder Partner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77F26-8725-154C-9FF0-474F241543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61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Use hand gestures: 1) Drawing for Learning – left hand palm up like a paper and right hand pretend to write with a pencil; 2) Reading Out Loud – cup mouth with both hands; 3) Use Pictures and Words – Take a photo with your hands and pretend to write; 4) Ask Why? – Hands up by ears and ask question; 5) Teach Others – High Five Shoulder Partner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77F26-8725-154C-9FF0-474F241543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03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Use hand gestures: 1) Drawing for Learning – left hand palm up like a paper and right hand pretend to write with a pencil; 2) Reading Out Loud – cup mouth with both hands; 3) Use Pictures and Words – Take a photo with your hands and pretend to write; 4) Ask Why? – Hands up by ears and ask question; 5) Teach Others – High Five Shoulder Partner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77F26-8725-154C-9FF0-474F2415433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14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hand gestures: 1) Drawing for Learning – left hand palm up like a paper and right hand pretend to write with a pencil; 2) Reading Out Loud – cup mouth with both hands; 3) Use Pictures and Words – Take a photo with your hands and pretend to write; 4) Ask Why? – Hands up by ears and ask question; 5) Teach Others – High Five Shoulder Partner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77F26-8725-154C-9FF0-474F2415433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8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hand gestures: 1) Drawing for Learning – left hand palm up like a paper and right hand pretend to write with a pencil; 2) Reading Out Loud – cup mouth with both hands; 3) Use Pictures and Words – Take a photo with your hands and pretend to write; 4) Ask Why? – Hands up by ears and ask question; 5) Teach Others – High Five Shoulder Partner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77F26-8725-154C-9FF0-474F2415433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74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9FE07-690A-A0DA-E64A-C634623C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B5F1F-97EC-804B-FCD1-BE63C82738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496F3-7F1F-AE08-5BED-1D529EE0E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8A8B-F2C4-1C46-8F58-FA08D9F9335D}" type="datetimeFigureOut">
              <a:rPr lang="en-US" smtClean="0"/>
              <a:t>8/30/24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46C18-245C-F1EE-8A74-7F6B90E95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9B967-8A29-B4B3-5622-3D474208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5F1C-0C23-1440-9B9D-03E95C431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35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BCFEE-8CBA-17B6-E662-79DB7CE6B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19CA65-65B2-98A0-ECA0-942E5AB3A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A9895-D6F2-DAA8-FDE5-4A50FD57A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8A8B-F2C4-1C46-8F58-FA08D9F9335D}" type="datetimeFigureOut">
              <a:rPr lang="en-US" smtClean="0"/>
              <a:t>8/30/24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D2E1E-CD48-6664-20CC-01C07F603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0CFDA-C0E0-43DA-BD62-E6EE3E3FD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5F1C-0C23-1440-9B9D-03E95C431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83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A8DEA4-523B-20BA-C3D0-13DB108AC5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6A31ED-AC22-B0EE-B955-C342ECCFF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281A9-02B2-8535-CD0E-B6F0B8E3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8A8B-F2C4-1C46-8F58-FA08D9F9335D}" type="datetimeFigureOut">
              <a:rPr lang="en-US" smtClean="0"/>
              <a:t>8/30/24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55251-6222-1875-4E2D-2EC86298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E02B-AFCF-D4E0-368A-47562FDD6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5F1C-0C23-1440-9B9D-03E95C431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5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A2695-0EE2-4233-E84A-F3F3EDE0B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B237D-4AA0-54D2-98FC-23264F5EA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2B47-F20F-F8BE-16A4-19F0959E7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8A8B-F2C4-1C46-8F58-FA08D9F9335D}" type="datetimeFigureOut">
              <a:rPr lang="en-US" smtClean="0"/>
              <a:t>8/30/24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4B1FB-1342-2486-447D-3AF091322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55461-3068-BE86-710A-0EFBE6854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5F1C-0C23-1440-9B9D-03E95C431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58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1B180-2DB6-81F1-D2B0-D3D3CF707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1DE32-74F3-848C-57D2-A6A7BF031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9B798-4B60-3F7E-9BD2-1291C07F0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8A8B-F2C4-1C46-8F58-FA08D9F9335D}" type="datetimeFigureOut">
              <a:rPr lang="en-US" smtClean="0"/>
              <a:t>8/30/24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BD5A2-97D4-4F81-1EDE-67D8BD71D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2EF58-E876-B6D5-680C-B232835B1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5F1C-0C23-1440-9B9D-03E95C431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62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88201-144A-78AA-B96A-B0A24D524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96D4D-5249-908B-7764-286275149F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788FFD-FA1A-0C60-2D39-FA74F60F5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5A4E88-25AC-1935-F2C2-3FD6B9B89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8A8B-F2C4-1C46-8F58-FA08D9F9335D}" type="datetimeFigureOut">
              <a:rPr lang="en-US" smtClean="0"/>
              <a:t>8/30/24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A080C-D4E5-C03A-BC93-8FF4235F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ADEDC1-E020-863A-B2F0-173621A9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5F1C-0C23-1440-9B9D-03E95C431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65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77F00-EA69-68B4-3134-D7BCAE2DB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4C7E28-ABEB-1BF8-5A9F-DCDF223CD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86F722-5179-4763-D62E-D87412876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83BF39-7BB1-78A2-C3CC-3A9D2F9A65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0E4FF4-91CB-72E2-0985-4900329065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BB3AD6-5E8F-BE93-B42A-ED932475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8A8B-F2C4-1C46-8F58-FA08D9F9335D}" type="datetimeFigureOut">
              <a:rPr lang="en-US" smtClean="0"/>
              <a:t>8/30/24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7DAD3F-2009-1AA4-CEF1-BD72EABD7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8FA06B-49D0-ECE5-E58C-86328786E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5F1C-0C23-1440-9B9D-03E95C431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B7818-A191-93EA-4AD1-53E053E61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6B2D6D-C87A-A177-CD06-BDE666057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8A8B-F2C4-1C46-8F58-FA08D9F9335D}" type="datetimeFigureOut">
              <a:rPr lang="en-US" smtClean="0"/>
              <a:t>8/30/24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EF4E42-8A96-F7B9-4D5E-A3761734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CB52A-CFDD-9C2E-8E99-E3F536366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5F1C-0C23-1440-9B9D-03E95C431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3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77DE75-DEC8-7044-E67C-919D2D134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8A8B-F2C4-1C46-8F58-FA08D9F9335D}" type="datetimeFigureOut">
              <a:rPr lang="en-US" smtClean="0"/>
              <a:t>8/30/24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6A92F-D91F-F4D4-5304-B18040179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C06A0-7533-653B-352A-7E2C7AC6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5F1C-0C23-1440-9B9D-03E95C431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43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9DF5-BCE2-7D3A-01BF-73FC931DC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01DEC-385F-D1DB-BCF1-0B4D5ACE5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EEA656-DE0A-4E62-7401-1CA59E9B1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50E77-0017-9D4C-C9CE-8ED22EE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8A8B-F2C4-1C46-8F58-FA08D9F9335D}" type="datetimeFigureOut">
              <a:rPr lang="en-US" smtClean="0"/>
              <a:t>8/30/24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473010-8898-B681-5E76-3CCF91A5F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6232B-FB66-D228-A14B-F574F888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5F1C-0C23-1440-9B9D-03E95C431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9B1B9-DDBB-C6E3-2BF9-C24765056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AE20E8-93FC-4672-45E9-AC30CE1E1A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5D7BDB-5061-AACF-33D3-0729A354C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ECB3D-7850-217A-50AC-3EF7FDAEC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8A8B-F2C4-1C46-8F58-FA08D9F9335D}" type="datetimeFigureOut">
              <a:rPr lang="en-US" smtClean="0"/>
              <a:t>8/30/24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C3AD1-7569-EFBC-B082-26DD26CD9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8F886-E46B-534E-258E-E62CF66D0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5F1C-0C23-1440-9B9D-03E95C431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3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7094E2-73E6-69A1-8D7D-4EB32E652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16BDC-2799-0846-A01F-84B7C0B37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B267A-3261-5438-8568-4177E2B5B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128A8B-F2C4-1C46-8F58-FA08D9F9335D}" type="datetimeFigureOut">
              <a:rPr lang="en-US" smtClean="0"/>
              <a:t>8/30/24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372A9-33B4-AB67-A471-FC2EEA96A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07619-FB2C-C45D-BBDC-35CC1A694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875F1C-0C23-1440-9B9D-03E95C431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0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lsalazar@academica.or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lsalazar@academica.or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6" name="Rectangle 110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Memory Boost: A Comprehensive Teacher's Guide For Primary Students">
            <a:extLst>
              <a:ext uri="{FF2B5EF4-FFF2-40B4-BE49-F238E27FC236}">
                <a16:creationId xmlns:a16="http://schemas.microsoft.com/office/drawing/2014/main" id="{DD1DA4F4-66E1-9AA9-581A-945BA3608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" r="1" b="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8" name="Rectangle 110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428A9-BA9C-348B-009E-36E40680E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486" y="365125"/>
            <a:ext cx="4561114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Boosting Student Memory:</a:t>
            </a:r>
            <a:b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Strategies for </a:t>
            </a:r>
            <a:b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Academic Success </a:t>
            </a:r>
            <a:b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Based on </a:t>
            </a:r>
            <a:b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Science of Learning</a:t>
            </a:r>
            <a:b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0BE773-D192-2B69-B331-204F4706BF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643" y="2265037"/>
            <a:ext cx="5276274" cy="3694172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Liliana L. Salazar</a:t>
            </a:r>
          </a:p>
          <a:p>
            <a:pPr algn="l">
              <a:spcBef>
                <a:spcPts val="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Director for Special Education &amp; Student Support </a:t>
            </a:r>
          </a:p>
          <a:p>
            <a:pPr algn="l">
              <a:spcBef>
                <a:spcPts val="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(Academica)</a:t>
            </a:r>
          </a:p>
          <a:p>
            <a:pPr algn="l">
              <a:spcBef>
                <a:spcPts val="0"/>
              </a:spcBef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Bonnie May</a:t>
            </a:r>
          </a:p>
          <a:p>
            <a:pPr algn="l">
              <a:spcBef>
                <a:spcPts val="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 of  Support &amp; Services</a:t>
            </a:r>
          </a:p>
          <a:p>
            <a:pPr algn="l">
              <a:spcBef>
                <a:spcPts val="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(Academica)</a:t>
            </a:r>
          </a:p>
          <a:p>
            <a:pPr algn="l">
              <a:spcBef>
                <a:spcPts val="0"/>
              </a:spcBef>
            </a:pPr>
            <a:endParaRPr lang="en-US" sz="2000" dirty="0"/>
          </a:p>
        </p:txBody>
      </p:sp>
      <p:pic>
        <p:nvPicPr>
          <p:cNvPr id="5" name="Picture 2" descr="ACADEMICA">
            <a:extLst>
              <a:ext uri="{FF2B5EF4-FFF2-40B4-BE49-F238E27FC236}">
                <a16:creationId xmlns:a16="http://schemas.microsoft.com/office/drawing/2014/main" id="{E33905D2-6488-D6DD-23FC-1BBE66F85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68" y="4746159"/>
            <a:ext cx="1899912" cy="189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196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CF849-5B6B-827A-D68C-4E7F493A5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0"/>
            <a:ext cx="4156512" cy="4870173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Leave This To The Actual Neuroscientists or Become Experts</a:t>
            </a:r>
          </a:p>
        </p:txBody>
      </p:sp>
      <p:pic>
        <p:nvPicPr>
          <p:cNvPr id="5" name="Content Placeholder 4" descr="A group of people standing next to each other&#10;&#10;Description automatically generated">
            <a:extLst>
              <a:ext uri="{FF2B5EF4-FFF2-40B4-BE49-F238E27FC236}">
                <a16:creationId xmlns:a16="http://schemas.microsoft.com/office/drawing/2014/main" id="{AB5C7DF9-08F6-4253-0500-3F49FCF75B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5"/>
          <a:stretch/>
        </p:blipFill>
        <p:spPr>
          <a:xfrm rot="5400000">
            <a:off x="-381001" y="380998"/>
            <a:ext cx="6858002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80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7844C0-2358-FB15-CD83-334061140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50196"/>
            <a:ext cx="5257800" cy="1624520"/>
          </a:xfrm>
        </p:spPr>
        <p:txBody>
          <a:bodyPr anchor="ctr">
            <a:no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Evidence-Based Approaches 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Enhance Student Memory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ED587-79A3-2F57-DC23-A94CF107B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Drawing for Learning (The Production Effect)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Reading Out Loud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Pictures AND Words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 Why?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 Others </a:t>
            </a:r>
          </a:p>
          <a:p>
            <a:pPr marL="514350" indent="-514350">
              <a:buFont typeface="+mj-lt"/>
              <a:buAutoNum type="arabicPeriod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people sitting around a table with a paper&#10;&#10;Description automatically generated">
            <a:extLst>
              <a:ext uri="{FF2B5EF4-FFF2-40B4-BE49-F238E27FC236}">
                <a16:creationId xmlns:a16="http://schemas.microsoft.com/office/drawing/2014/main" id="{35A2782F-329F-1AFE-3575-E9665435C4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272" r="2267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33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811E0-9E64-8007-4244-F4C2DEE5C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6" y="48673"/>
            <a:ext cx="6509657" cy="900950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#1 – Drawing for Learning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 Production Effect)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C3494-E590-EA32-75F4-5F28894F8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925286"/>
            <a:ext cx="6248400" cy="5788634"/>
          </a:xfrm>
        </p:spPr>
        <p:txBody>
          <a:bodyPr anchor="ctr"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Production Effect states that if students create something new with the material they are learning from, it helps them to cement their content in their long-term memory.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studies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Reading out loud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having to produce another lesson for other students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Researchers from universities in Germany and America(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Schmeck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2014) collaborated to prove The Production Effect with drawing.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Compared: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who simply read a key text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who read and also drew pictures of it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given a picture or drawing the picture themselves made a difference</a:t>
            </a:r>
          </a:p>
        </p:txBody>
      </p:sp>
      <p:pic>
        <p:nvPicPr>
          <p:cNvPr id="5" name="Picture 4" descr="A poster of a production effect&#10;&#10;Description automatically generated">
            <a:extLst>
              <a:ext uri="{FF2B5EF4-FFF2-40B4-BE49-F238E27FC236}">
                <a16:creationId xmlns:a16="http://schemas.microsoft.com/office/drawing/2014/main" id="{A9F14683-3E89-B544-A44B-D92ADC276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526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6637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ey findings icon. Clipart image isolated on white background Stock Vector  | Adobe Stock">
            <a:extLst>
              <a:ext uri="{FF2B5EF4-FFF2-40B4-BE49-F238E27FC236}">
                <a16:creationId xmlns:a16="http://schemas.microsoft.com/office/drawing/2014/main" id="{BFADDCC7-065C-A9A8-9D84-06B34E83E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r="8747"/>
          <a:stretch/>
        </p:blipFill>
        <p:spPr bwMode="auto">
          <a:xfrm>
            <a:off x="364632" y="436633"/>
            <a:ext cx="4286881" cy="543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B2B99A-53A1-FB8A-506D-04EC25890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925" y="0"/>
            <a:ext cx="5413792" cy="124894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Findings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8A466-D7B7-3EEA-9AFF-865ED6C08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614" y="1232452"/>
            <a:ext cx="6781802" cy="4876799"/>
          </a:xfrm>
        </p:spPr>
        <p:txBody>
          <a:bodyPr anchor="ctr">
            <a:no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who also drew pictures performed significantly better in final test.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who also drew pictures needed more learning time, however the act of drawing made them perform better.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who also drew pictures reported putting more effort into their learning.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who had to do their own drawing performed better in subsequent tests.</a:t>
            </a:r>
          </a:p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“By drawing, learners were no longer passive consumers of information and knowledge, they were actively involved in the cognitive processes of selecting, organizing, and integrating the information to be learned.” (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Schmeck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2014)</a:t>
            </a:r>
          </a:p>
        </p:txBody>
      </p:sp>
    </p:spTree>
    <p:extLst>
      <p:ext uri="{BB962C8B-B14F-4D97-AF65-F5344CB8AC3E}">
        <p14:creationId xmlns:p14="http://schemas.microsoft.com/office/powerpoint/2010/main" val="350767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AD8">
            <a:alpha val="1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34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35" name="Rectangle 4134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72AB6-450D-3F8E-DFC9-E06774A1C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972" y="24338"/>
            <a:ext cx="5606142" cy="824748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 Mr. Potato Head Activity</a:t>
            </a:r>
          </a:p>
        </p:txBody>
      </p:sp>
      <p:pic>
        <p:nvPicPr>
          <p:cNvPr id="4100" name="Picture 4" descr="The Complicated History of Mr. Potato Head - Antique Trader">
            <a:extLst>
              <a:ext uri="{FF2B5EF4-FFF2-40B4-BE49-F238E27FC236}">
                <a16:creationId xmlns:a16="http://schemas.microsoft.com/office/drawing/2014/main" id="{92F8C3D0-8E58-54D5-3376-C6CC94BEFE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r="6488"/>
          <a:stretch/>
        </p:blipFill>
        <p:spPr bwMode="auto">
          <a:xfrm>
            <a:off x="-1" y="-2"/>
            <a:ext cx="6096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0" name="Content Placeholder 4101">
            <a:extLst>
              <a:ext uri="{FF2B5EF4-FFF2-40B4-BE49-F238E27FC236}">
                <a16:creationId xmlns:a16="http://schemas.microsoft.com/office/drawing/2014/main" id="{599C7577-2820-E828-9E7F-2B4F0AA3A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008" y="1472139"/>
            <a:ext cx="5410199" cy="5127170"/>
          </a:xfrm>
        </p:spPr>
        <p:txBody>
          <a:bodyPr anchor="ctr"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will need the Mr. Potato Head coloring sheet, a blank sheet of paper, a carbon sheet of paper, a pencil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 the blank sheet of paper on the bottom, the carbon sheet of paper in the middle (dark side facing down), and the Mr. Potato coloring sheet on the top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Trace the Mr. Potato Head – be firm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Please write title of session on the bottom right hand side of paper:</a:t>
            </a:r>
          </a:p>
          <a:p>
            <a:pPr marL="0" indent="0" algn="ctr">
              <a:buNone/>
            </a:pPr>
            <a:r>
              <a:rPr lang="en-US" sz="2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Boosting Student Memory:</a:t>
            </a:r>
            <a:br>
              <a:rPr lang="en-US" sz="2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Strategies for Academic Success </a:t>
            </a:r>
            <a:br>
              <a:rPr lang="en-US" sz="2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Based on The Science of Learning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    Lift sheets 1 and 2 and you will see your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own Mr. Potato Head drawing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334146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38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ink, Write, Pair, Share Poster by Allison Londregan | TPT">
            <a:extLst>
              <a:ext uri="{FF2B5EF4-FFF2-40B4-BE49-F238E27FC236}">
                <a16:creationId xmlns:a16="http://schemas.microsoft.com/office/drawing/2014/main" id="{B257921F-962B-DC7E-461A-9FE4CCC9F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52"/>
          <a:stretch/>
        </p:blipFill>
        <p:spPr bwMode="auto">
          <a:xfrm>
            <a:off x="8428383" y="951388"/>
            <a:ext cx="3468673" cy="43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hild holding a clock&#10;&#10;Description automatically generated">
            <a:extLst>
              <a:ext uri="{FF2B5EF4-FFF2-40B4-BE49-F238E27FC236}">
                <a16:creationId xmlns:a16="http://schemas.microsoft.com/office/drawing/2014/main" id="{6E6F3119-BCCF-1B6D-C020-2133F57D2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044" y="771155"/>
            <a:ext cx="3306449" cy="49534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1676F3-54C4-E97C-2A58-45CF8D1AA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61081"/>
            <a:ext cx="4484914" cy="60699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028700" indent="-51435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Drawing for Learning on Line #1</a:t>
            </a:r>
          </a:p>
          <a:p>
            <a:pPr marL="1028700" indent="-51435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the strategies to create The Production Effect and choose 1 to use in your classroom/school</a:t>
            </a:r>
          </a:p>
          <a:p>
            <a:pPr marL="1028700" indent="-514350">
              <a:buFont typeface="+mj-lt"/>
              <a:buAutoNum type="arabicPeriod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Wait Time</a:t>
            </a:r>
          </a:p>
          <a:p>
            <a:pPr marL="1028700" indent="-51435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your strategy &amp; a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brief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next to Line #1 on your Mr. Potato Head</a:t>
            </a:r>
          </a:p>
          <a:p>
            <a:pPr marL="1028700" indent="-51435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 with your shoulder partner</a:t>
            </a:r>
          </a:p>
          <a:p>
            <a:pPr marL="1028700" indent="-51435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Share your strategy and how you will use it</a:t>
            </a:r>
          </a:p>
        </p:txBody>
      </p:sp>
      <p:grpSp>
        <p:nvGrpSpPr>
          <p:cNvPr id="5141" name="Group 5140">
            <a:extLst>
              <a:ext uri="{FF2B5EF4-FFF2-40B4-BE49-F238E27FC236}">
                <a16:creationId xmlns:a16="http://schemas.microsoft.com/office/drawing/2014/main" id="{12B241C5-7E45-AD52-638D-31E8FD2BC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5138" name="Rectangle 5137">
              <a:extLst>
                <a:ext uri="{FF2B5EF4-FFF2-40B4-BE49-F238E27FC236}">
                  <a16:creationId xmlns:a16="http://schemas.microsoft.com/office/drawing/2014/main" id="{49503B28-6749-2F02-0050-2CC7D03CF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2" name="Rectangle 5141">
              <a:extLst>
                <a:ext uri="{FF2B5EF4-FFF2-40B4-BE49-F238E27FC236}">
                  <a16:creationId xmlns:a16="http://schemas.microsoft.com/office/drawing/2014/main" id="{AC3DEE37-9CE7-622C-B750-66998E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2588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 descr="A poster of a production effect&#10;&#10;Description automatically generated">
            <a:extLst>
              <a:ext uri="{FF2B5EF4-FFF2-40B4-BE49-F238E27FC236}">
                <a16:creationId xmlns:a16="http://schemas.microsoft.com/office/drawing/2014/main" id="{DC11D92D-B4EE-2895-52FF-94D3BB8E0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526"/>
          <a:stretch/>
        </p:blipFill>
        <p:spPr>
          <a:xfrm>
            <a:off x="3074504" y="130440"/>
            <a:ext cx="4982818" cy="641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04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806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1F0A8F-D046-54D3-9B90-14E82E524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 algn="ctr"/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#2 - Reading Out Loud</a:t>
            </a:r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D040B-CF36-A509-71CD-587024870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641" y="2391156"/>
            <a:ext cx="5973645" cy="3547872"/>
          </a:xfrm>
        </p:spPr>
        <p:txBody>
          <a:bodyPr anchor="t"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Researchers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Forrin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MacLeod, 2018) ran a study where they had students study a list of words in four different ways.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were: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Reading out loud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Reading in silence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Hearing a recording of themselves 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Hearing a recording of someone else say the words.</a:t>
            </a:r>
          </a:p>
        </p:txBody>
      </p:sp>
      <p:pic>
        <p:nvPicPr>
          <p:cNvPr id="1026" name="Picture 2" descr="Why is Reading Aloud Important? - Two Little Birds Teaching">
            <a:extLst>
              <a:ext uri="{FF2B5EF4-FFF2-40B4-BE49-F238E27FC236}">
                <a16:creationId xmlns:a16="http://schemas.microsoft.com/office/drawing/2014/main" id="{8227822C-D024-77CF-B02C-7ED772B97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7391" y="1327298"/>
            <a:ext cx="5458968" cy="420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745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ey findings icon. Clipart image isolated on white background Stock Vector  | Adobe Stock">
            <a:extLst>
              <a:ext uri="{FF2B5EF4-FFF2-40B4-BE49-F238E27FC236}">
                <a16:creationId xmlns:a16="http://schemas.microsoft.com/office/drawing/2014/main" id="{BFADDCC7-065C-A9A8-9D84-06B34E83E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r="8747"/>
          <a:stretch/>
        </p:blipFill>
        <p:spPr bwMode="auto">
          <a:xfrm>
            <a:off x="394053" y="711960"/>
            <a:ext cx="4286881" cy="543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B2B99A-53A1-FB8A-506D-04EC25890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123" y="124276"/>
            <a:ext cx="5032792" cy="755758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Findings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8A466-D7B7-3EEA-9AFF-865ED6C08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6145" y="1423922"/>
            <a:ext cx="6781802" cy="5434078"/>
          </a:xfrm>
        </p:spPr>
        <p:txBody>
          <a:bodyPr anchor="ctr"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study conditions that were most effective through least effective were:</a:t>
            </a:r>
          </a:p>
          <a:p>
            <a:pPr lvl="1"/>
            <a:r>
              <a:rPr lang="en-US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Studying by reading the words out loud 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Studying by hearing a recording of yourself (3%)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Studying by hearing someone else speak to you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Studying by reading in silence. (12%)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increase in learning caused by reading out loud is an example of the Production Effect.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Reading out loud does this by utilizing a combination of three processes: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an active event 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requires an element of visual processing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self-referential.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students learn information using a combination and variety of senses, it leads to an increase in learning.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Teaching students about the importance of reading out loud instead of in silence could help aid them by improving their rate of learning and, indeed, their performance in exams.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150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814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ink, Write, Pair, Share Poster by Allison Londregan | TPT">
            <a:extLst>
              <a:ext uri="{FF2B5EF4-FFF2-40B4-BE49-F238E27FC236}">
                <a16:creationId xmlns:a16="http://schemas.microsoft.com/office/drawing/2014/main" id="{B257921F-962B-DC7E-461A-9FE4CCC9F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52"/>
          <a:stretch/>
        </p:blipFill>
        <p:spPr bwMode="auto">
          <a:xfrm>
            <a:off x="8428383" y="951388"/>
            <a:ext cx="3468673" cy="43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hild holding a clock&#10;&#10;Description automatically generated">
            <a:extLst>
              <a:ext uri="{FF2B5EF4-FFF2-40B4-BE49-F238E27FC236}">
                <a16:creationId xmlns:a16="http://schemas.microsoft.com/office/drawing/2014/main" id="{6E6F3119-BCCF-1B6D-C020-2133F57D2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044" y="771155"/>
            <a:ext cx="3306449" cy="49534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1676F3-54C4-E97C-2A58-45CF8D1AA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55629" y="394016"/>
            <a:ext cx="4484914" cy="60699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028700" indent="-51435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Reading Out Loud on Line #2</a:t>
            </a:r>
          </a:p>
          <a:p>
            <a:pPr marL="1028700" indent="-51435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 about how you can incorporate Reading Out Loud in your classroom</a:t>
            </a:r>
          </a:p>
          <a:p>
            <a:pPr marL="1028700" indent="-514350">
              <a:buFont typeface="+mj-lt"/>
              <a:buAutoNum type="arabicPeriod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Wait Time</a:t>
            </a:r>
          </a:p>
          <a:p>
            <a:pPr marL="1028700" indent="-51435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your strategy &amp; a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brief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next to Line #2</a:t>
            </a:r>
          </a:p>
          <a:p>
            <a:pPr marL="1028700" indent="-51435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 with your shoulder partner</a:t>
            </a:r>
          </a:p>
          <a:p>
            <a:pPr marL="1028700" indent="-51435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Share your strategy and how you will use it</a:t>
            </a:r>
          </a:p>
        </p:txBody>
      </p:sp>
    </p:spTree>
    <p:extLst>
      <p:ext uri="{BB962C8B-B14F-4D97-AF65-F5344CB8AC3E}">
        <p14:creationId xmlns:p14="http://schemas.microsoft.com/office/powerpoint/2010/main" val="2596382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cial Media — MMedia">
            <a:extLst>
              <a:ext uri="{FF2B5EF4-FFF2-40B4-BE49-F238E27FC236}">
                <a16:creationId xmlns:a16="http://schemas.microsoft.com/office/drawing/2014/main" id="{BEB0FA90-F430-5040-AEE1-AB8D7EB19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0" y="231648"/>
            <a:ext cx="11121679" cy="600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E3CFEA-3AAA-0144-A4F4-4D20C3E45737}"/>
              </a:ext>
            </a:extLst>
          </p:cNvPr>
          <p:cNvSpPr txBox="1"/>
          <p:nvPr/>
        </p:nvSpPr>
        <p:spPr>
          <a:xfrm>
            <a:off x="633984" y="467275"/>
            <a:ext cx="3925824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 ME PLEASE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SalazarLilly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(X)</a:t>
            </a:r>
            <a:b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lilly_sal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(Instagram)</a:t>
            </a:r>
            <a:b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Lilly Salazar (Facebook)</a:t>
            </a:r>
            <a:b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Liliana L. Salazar (LinkedIn)</a:t>
            </a:r>
            <a:b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lsalazar@academica.org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 POST &amp; HASHTAG</a:t>
            </a:r>
          </a:p>
          <a:p>
            <a:pPr>
              <a:lnSpc>
                <a:spcPct val="150000"/>
              </a:lnSpc>
            </a:pPr>
            <a:r>
              <a:rPr lang="en-US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#FCSC24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AcademicaSupportsSchools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SchoolChoiceRules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912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ffle Tickets Stock Illustrations – 1,719 Raffle Tickets Stock  Illustrations, Vectors &amp; Clipart - Dreamstime">
            <a:extLst>
              <a:ext uri="{FF2B5EF4-FFF2-40B4-BE49-F238E27FC236}">
                <a16:creationId xmlns:a16="http://schemas.microsoft.com/office/drawing/2014/main" id="{7474B9F6-3E9D-104D-93E4-A0CA1E063D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3" b="1472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849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241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6E465D-9A80-80FF-C211-874EC852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Pictures AND Words - #3</a:t>
            </a: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E8E62-81A7-B475-00FA-5837D1723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2203079"/>
            <a:ext cx="5946148" cy="4035880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leads to better learning? (use Answer Cards)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with just words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Just pictures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Words then pictures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Words and pictures together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Researchers (Mayer et al., 1991) conducted two experiments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had to learn about how a bike pump worked using these different techniques (A-D)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took both problem-solving and verbal recall tests</a:t>
            </a:r>
          </a:p>
          <a:p>
            <a:pPr lvl="1"/>
            <a:endParaRPr lang="en-US" sz="1700" dirty="0"/>
          </a:p>
        </p:txBody>
      </p:sp>
      <p:pic>
        <p:nvPicPr>
          <p:cNvPr id="2050" name="Picture 2" descr="Words and Pictures (TV programme ...">
            <a:extLst>
              <a:ext uri="{FF2B5EF4-FFF2-40B4-BE49-F238E27FC236}">
                <a16:creationId xmlns:a16="http://schemas.microsoft.com/office/drawing/2014/main" id="{E8B72562-6060-2023-CBF6-3539126B2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3224" y="2389218"/>
            <a:ext cx="4958707" cy="371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Rectangle 2060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60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ey findings icon. Clipart image isolated on white background Stock Vector  | Adobe Stock">
            <a:extLst>
              <a:ext uri="{FF2B5EF4-FFF2-40B4-BE49-F238E27FC236}">
                <a16:creationId xmlns:a16="http://schemas.microsoft.com/office/drawing/2014/main" id="{BFADDCC7-065C-A9A8-9D84-06B34E83E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r="8747"/>
          <a:stretch/>
        </p:blipFill>
        <p:spPr bwMode="auto">
          <a:xfrm>
            <a:off x="318367" y="711960"/>
            <a:ext cx="3658503" cy="543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B2B99A-53A1-FB8A-506D-04EC25890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196" y="26502"/>
            <a:ext cx="5348477" cy="88003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Findings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8A466-D7B7-3EEA-9AFF-865ED6C08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653" y="774563"/>
            <a:ext cx="7697980" cy="5434079"/>
          </a:xfrm>
        </p:spPr>
        <p:txBody>
          <a:bodyPr anchor="ctr">
            <a:no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Studying with words and pictures together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found to lead to better learning, specifically on a problem solving test.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Correctly answered over twice as many questions as those who had just learned with words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Correctly answered over 50% more questions than those who had learned with just pictures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Correctly answered around 50% more questions than those who learned by seeing words followed by pictures.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 not work with verbal recall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difference came when they had to apply this knowledge to different problems, situations and questions.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Dual Coding</a:t>
            </a:r>
          </a:p>
          <a:p>
            <a:pPr lvl="1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“Learners will remember and transfer material better if they encode the material both visually and verbally because they have two separate ways of finding the information in their memory.”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3529824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visual information&#10;&#10;Description automatically generated with medium confidence">
            <a:extLst>
              <a:ext uri="{FF2B5EF4-FFF2-40B4-BE49-F238E27FC236}">
                <a16:creationId xmlns:a16="http://schemas.microsoft.com/office/drawing/2014/main" id="{235F4B29-812B-450C-D8C1-93D83A0F4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9374" y="181885"/>
            <a:ext cx="7752522" cy="63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18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091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ink, Write, Pair, Share Poster by Allison Londregan | TPT">
            <a:extLst>
              <a:ext uri="{FF2B5EF4-FFF2-40B4-BE49-F238E27FC236}">
                <a16:creationId xmlns:a16="http://schemas.microsoft.com/office/drawing/2014/main" id="{B257921F-962B-DC7E-461A-9FE4CCC9F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52"/>
          <a:stretch/>
        </p:blipFill>
        <p:spPr bwMode="auto">
          <a:xfrm>
            <a:off x="8428383" y="951388"/>
            <a:ext cx="3468673" cy="43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hild holding a clock&#10;&#10;Description automatically generated">
            <a:extLst>
              <a:ext uri="{FF2B5EF4-FFF2-40B4-BE49-F238E27FC236}">
                <a16:creationId xmlns:a16="http://schemas.microsoft.com/office/drawing/2014/main" id="{6E6F3119-BCCF-1B6D-C020-2133F57D2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044" y="771155"/>
            <a:ext cx="3306449" cy="49534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1676F3-54C4-E97C-2A58-45CF8D1AA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55629" y="394016"/>
            <a:ext cx="4484914" cy="60699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028700" indent="-51435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Use Pictures AND Words on Line #3</a:t>
            </a:r>
          </a:p>
          <a:p>
            <a:pPr marL="1028700" indent="-51435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 about how you can incorporate Pictures AND Words in your classroom</a:t>
            </a:r>
          </a:p>
          <a:p>
            <a:pPr marL="1028700" indent="-514350">
              <a:buFont typeface="+mj-lt"/>
              <a:buAutoNum type="arabicPeriod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Wait Time</a:t>
            </a:r>
          </a:p>
          <a:p>
            <a:pPr marL="1028700" indent="-51435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your strategy &amp; a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brief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next to Line #3</a:t>
            </a:r>
          </a:p>
          <a:p>
            <a:pPr marL="1028700" indent="-51435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 with your shoulder partner</a:t>
            </a:r>
          </a:p>
          <a:p>
            <a:pPr marL="1028700" indent="-51435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Share your strategy and how you will use it</a:t>
            </a:r>
          </a:p>
        </p:txBody>
      </p:sp>
    </p:spTree>
    <p:extLst>
      <p:ext uri="{BB962C8B-B14F-4D97-AF65-F5344CB8AC3E}">
        <p14:creationId xmlns:p14="http://schemas.microsoft.com/office/powerpoint/2010/main" val="1734709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ffle Tickets Stock Illustrations – 1,719 Raffle Tickets Stock  Illustrations, Vectors &amp; Clipart - Dreamstime">
            <a:extLst>
              <a:ext uri="{FF2B5EF4-FFF2-40B4-BE49-F238E27FC236}">
                <a16:creationId xmlns:a16="http://schemas.microsoft.com/office/drawing/2014/main" id="{7474B9F6-3E9D-104D-93E4-A0CA1E063D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3" b="1472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428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9FF07-3005-7A1C-DC20-019A2CA0E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" y="141895"/>
            <a:ext cx="10515600" cy="73158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 Why? - #4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C045C-8C98-35AC-330D-1546F5FF1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743" y="1015378"/>
            <a:ext cx="5595257" cy="55487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we want students to remember key facts, we should? (use Answer Cards)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Simply tell them the information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Tell them the information plus an explanation of why it is true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Tell them the information and have them think about why this might be the case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of the above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order to answer this question, researchers (Pressley et al., 1987) placed students in 1 of 3 groups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read a list of sentences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Others read these sentences along with an explanation afterwards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Remainder of students read the sentences and then had to answer the question “Why would he do that?”</a:t>
            </a:r>
          </a:p>
          <a:p>
            <a:endParaRPr lang="en-US" sz="1400" dirty="0"/>
          </a:p>
        </p:txBody>
      </p:sp>
      <p:pic>
        <p:nvPicPr>
          <p:cNvPr id="5122" name="Picture 2" descr="Asking Questions: How to Form Them &amp; the Correct Word Order">
            <a:extLst>
              <a:ext uri="{FF2B5EF4-FFF2-40B4-BE49-F238E27FC236}">
                <a16:creationId xmlns:a16="http://schemas.microsoft.com/office/drawing/2014/main" id="{239322CB-2167-15F2-DDD9-8320F51D7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" r="-2" b="-2"/>
          <a:stretch/>
        </p:blipFill>
        <p:spPr bwMode="auto">
          <a:xfrm>
            <a:off x="6607629" y="1306286"/>
            <a:ext cx="4746170" cy="48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287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ey findings icon. Clipart image isolated on white background Stock Vector  | Adobe Stock">
            <a:extLst>
              <a:ext uri="{FF2B5EF4-FFF2-40B4-BE49-F238E27FC236}">
                <a16:creationId xmlns:a16="http://schemas.microsoft.com/office/drawing/2014/main" id="{BFADDCC7-065C-A9A8-9D84-06B34E83E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r="8747"/>
          <a:stretch/>
        </p:blipFill>
        <p:spPr bwMode="auto">
          <a:xfrm>
            <a:off x="344613" y="882947"/>
            <a:ext cx="4286881" cy="543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B2B99A-53A1-FB8A-506D-04EC25890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37" y="189918"/>
            <a:ext cx="5087220" cy="82245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Findings #4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8A466-D7B7-3EEA-9AFF-865ED6C08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614" y="1121230"/>
            <a:ext cx="6781802" cy="5434078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who just read the list of sentences recalled 37% of them correctly.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who had the sentence and an explanation recalled 35% of them correctly.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who saw the sentence and had to come up with an explanation were able to recall </a:t>
            </a:r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71% of the sentences.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more students have to think and process information themselves the more likely they are to remember it.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Known as the Elaborative Interrogation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also arouses a sense of curiosity and it helps link the new information to pre-existing knowledge. This, in turn, ingrains the new information into the long-term memory.</a:t>
            </a:r>
          </a:p>
        </p:txBody>
      </p:sp>
    </p:spTree>
    <p:extLst>
      <p:ext uri="{BB962C8B-B14F-4D97-AF65-F5344CB8AC3E}">
        <p14:creationId xmlns:p14="http://schemas.microsoft.com/office/powerpoint/2010/main" val="1336206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207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ink, Write, Pair, Share Poster by Allison Londregan | TPT">
            <a:extLst>
              <a:ext uri="{FF2B5EF4-FFF2-40B4-BE49-F238E27FC236}">
                <a16:creationId xmlns:a16="http://schemas.microsoft.com/office/drawing/2014/main" id="{B257921F-962B-DC7E-461A-9FE4CCC9F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52"/>
          <a:stretch/>
        </p:blipFill>
        <p:spPr bwMode="auto">
          <a:xfrm>
            <a:off x="8428383" y="951388"/>
            <a:ext cx="3468673" cy="43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hild holding a clock&#10;&#10;Description automatically generated">
            <a:extLst>
              <a:ext uri="{FF2B5EF4-FFF2-40B4-BE49-F238E27FC236}">
                <a16:creationId xmlns:a16="http://schemas.microsoft.com/office/drawing/2014/main" id="{6E6F3119-BCCF-1B6D-C020-2133F57D2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044" y="771155"/>
            <a:ext cx="3306449" cy="49534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1676F3-54C4-E97C-2A58-45CF8D1AA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55629" y="394016"/>
            <a:ext cx="4484914" cy="60699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028700" indent="-51435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Ask Why on Line #4</a:t>
            </a:r>
          </a:p>
          <a:p>
            <a:pPr marL="1028700" indent="-51435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 about how you can incorporate Asking Why into your classroom/school</a:t>
            </a:r>
          </a:p>
          <a:p>
            <a:pPr marL="1028700" indent="-514350">
              <a:buFont typeface="+mj-lt"/>
              <a:buAutoNum type="arabicPeriod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Wait Time</a:t>
            </a:r>
          </a:p>
          <a:p>
            <a:pPr marL="1028700" indent="-51435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your strategy &amp; a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brief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next to Line #4</a:t>
            </a:r>
          </a:p>
          <a:p>
            <a:pPr marL="1028700" indent="-51435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 with your shoulder partner</a:t>
            </a:r>
          </a:p>
          <a:p>
            <a:pPr marL="1028700" indent="-51435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Share your strategy and how you will use it</a:t>
            </a:r>
          </a:p>
        </p:txBody>
      </p:sp>
    </p:spTree>
    <p:extLst>
      <p:ext uri="{BB962C8B-B14F-4D97-AF65-F5344CB8AC3E}">
        <p14:creationId xmlns:p14="http://schemas.microsoft.com/office/powerpoint/2010/main" val="708589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ffle Tickets Stock Illustrations – 1,719 Raffle Tickets Stock  Illustrations, Vectors &amp; Clipart - Dreamstime">
            <a:extLst>
              <a:ext uri="{FF2B5EF4-FFF2-40B4-BE49-F238E27FC236}">
                <a16:creationId xmlns:a16="http://schemas.microsoft.com/office/drawing/2014/main" id="{7474B9F6-3E9D-104D-93E4-A0CA1E063D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3" b="1472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821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30550-52A4-F24E-BCB3-7A79BB3AA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264831"/>
            <a:ext cx="5127171" cy="145075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Objectives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C1115-7CEE-0844-89DE-68CBFB956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636" y="1185574"/>
            <a:ext cx="5127172" cy="44868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Today we will review the research of Hermann Ebbinghaus and its role in the Science of Learning.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Today we will develop a toolkit of 5 evidence-based approaches to enhance student memory, enabling educators to support their students in improving academic performance and fostering lifelong learning success.</a:t>
            </a:r>
          </a:p>
        </p:txBody>
      </p:sp>
      <p:pic>
        <p:nvPicPr>
          <p:cNvPr id="4" name="Picture 2" descr="Charting a science of improvement in education - UNC School of Education">
            <a:extLst>
              <a:ext uri="{FF2B5EF4-FFF2-40B4-BE49-F238E27FC236}">
                <a16:creationId xmlns:a16="http://schemas.microsoft.com/office/drawing/2014/main" id="{C00C05D8-A858-3645-8BA5-FE480B0BB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192" y="711306"/>
            <a:ext cx="5115347" cy="511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083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Teaching Kindness &amp; Empathy through Social-Emotional Learning - TeachHUB">
            <a:extLst>
              <a:ext uri="{FF2B5EF4-FFF2-40B4-BE49-F238E27FC236}">
                <a16:creationId xmlns:a16="http://schemas.microsoft.com/office/drawing/2014/main" id="{EB0B8CD0-03BE-A39A-512E-4A718EE8E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Rectangle 615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974D9C-4285-1D99-D272-0273C3320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44" y="136520"/>
            <a:ext cx="4365170" cy="90850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 Others - #5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59F7F-BFDD-B31C-EB4C-B4155D1E0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0" y="1181544"/>
            <a:ext cx="4822371" cy="5393427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best conditions for learning and revision? (Use Answer Cards)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 it help motivate people to know that they have an upcoming test?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is it more beneficial to tell students that they are going to have to teach the material to one of their peers?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Researchers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Nestojiko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2014) conducted 2 experiments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students split into two groups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 others vs. Prepare for a test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measured what they learned, how much they learned, and how well they did in a test.</a:t>
            </a:r>
          </a:p>
        </p:txBody>
      </p:sp>
    </p:spTree>
    <p:extLst>
      <p:ext uri="{BB962C8B-B14F-4D97-AF65-F5344CB8AC3E}">
        <p14:creationId xmlns:p14="http://schemas.microsoft.com/office/powerpoint/2010/main" val="2640518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ey findings icon. Clipart image isolated on white background Stock Vector  | Adobe Stock">
            <a:extLst>
              <a:ext uri="{FF2B5EF4-FFF2-40B4-BE49-F238E27FC236}">
                <a16:creationId xmlns:a16="http://schemas.microsoft.com/office/drawing/2014/main" id="{BFADDCC7-065C-A9A8-9D84-06B34E83E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r="8747"/>
          <a:stretch/>
        </p:blipFill>
        <p:spPr bwMode="auto">
          <a:xfrm>
            <a:off x="364632" y="436633"/>
            <a:ext cx="4286881" cy="543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B2B99A-53A1-FB8A-506D-04EC25890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37" y="189918"/>
            <a:ext cx="5424677" cy="124894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Findings #5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8A466-D7B7-3EEA-9AFF-865ED6C08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614" y="1234003"/>
            <a:ext cx="6781802" cy="5434079"/>
          </a:xfrm>
        </p:spPr>
        <p:txBody>
          <a:bodyPr anchor="ctr"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who had been expecting to teach the material to someone else remembered more of the material.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also remembered in a more efficient way than those who thought there was going to be a test.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final exam, those who had expected to teach someone performed over 12% better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who thought they were going to teach someone were also likely to remember the important information and key topics.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Known as the Protégé Effect.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 – Take into consideration students that could have anxiety or stress when speaking in public.</a:t>
            </a: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“Instilling an expectation to teach thus seems to be a simple, inexpensive intervention with the potential to increase learning efficiency at home and in the classroom.”</a:t>
            </a:r>
          </a:p>
        </p:txBody>
      </p:sp>
    </p:spTree>
    <p:extLst>
      <p:ext uri="{BB962C8B-B14F-4D97-AF65-F5344CB8AC3E}">
        <p14:creationId xmlns:p14="http://schemas.microsoft.com/office/powerpoint/2010/main" val="2102246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72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hild holding a clock&#10;&#10;Description automatically generated">
            <a:extLst>
              <a:ext uri="{FF2B5EF4-FFF2-40B4-BE49-F238E27FC236}">
                <a16:creationId xmlns:a16="http://schemas.microsoft.com/office/drawing/2014/main" id="{6E6F3119-BCCF-1B6D-C020-2133F57D2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853" y="687930"/>
            <a:ext cx="3306449" cy="49534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1676F3-54C4-E97C-2A58-45CF8D1AA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718" y="394016"/>
            <a:ext cx="7484081" cy="60699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028700" indent="-51435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 Others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Line #5</a:t>
            </a:r>
          </a:p>
          <a:p>
            <a:pPr marL="1028700" indent="-51435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out your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Playdohs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28700" indent="-51435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shoulder partner will have an opportunity to review the 5 Boosting Student Memory strategies using their notes and Playdoh</a:t>
            </a:r>
          </a:p>
          <a:p>
            <a:pPr marL="1028700" indent="-51435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 YOUR MR. POTATO HEAD </a:t>
            </a:r>
          </a:p>
          <a:p>
            <a:pPr marL="1028700" indent="-51435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the Playdoh to teach your shoulder partner what we just learned</a:t>
            </a:r>
          </a:p>
          <a:p>
            <a:pPr marL="1028700" indent="-51435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Lilly will model</a:t>
            </a:r>
          </a:p>
          <a:p>
            <a:pPr marL="1028700" indent="-514350"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Wait Time</a:t>
            </a:r>
          </a:p>
          <a:p>
            <a:pPr marL="1028700" indent="-51435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minutes for Partner A</a:t>
            </a:r>
          </a:p>
          <a:p>
            <a:pPr marL="1028700" indent="-51435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minutes for Partner B</a:t>
            </a:r>
          </a:p>
        </p:txBody>
      </p:sp>
    </p:spTree>
    <p:extLst>
      <p:ext uri="{BB962C8B-B14F-4D97-AF65-F5344CB8AC3E}">
        <p14:creationId xmlns:p14="http://schemas.microsoft.com/office/powerpoint/2010/main" val="3614501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B6A81E7-2A43-4366-8431-1FA7A780A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mazon.com: Hasbro – 0 Mr Potato-Head Classic, 27657, Multicoloured : Toys  &amp; Games">
            <a:extLst>
              <a:ext uri="{FF2B5EF4-FFF2-40B4-BE49-F238E27FC236}">
                <a16:creationId xmlns:a16="http://schemas.microsoft.com/office/drawing/2014/main" id="{2B2AAC11-2911-AAB3-83D2-E008F21E1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r="7233"/>
          <a:stretch/>
        </p:blipFill>
        <p:spPr bwMode="auto">
          <a:xfrm>
            <a:off x="20" y="10"/>
            <a:ext cx="54098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09B7001-6C15-47E8-8C3B-A6EB53C98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1"/>
            <a:ext cx="6781801" cy="685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7D3D7337-C310-4B2B-BE2D-98E9D6EC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565" y="685800"/>
            <a:ext cx="5409636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6B091-6A2F-F69A-3394-B168E0AC1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1829" y="353520"/>
            <a:ext cx="4110198" cy="3075480"/>
          </a:xfrm>
        </p:spPr>
        <p:txBody>
          <a:bodyPr anchor="t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Drawing for Learning (Body)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Reading Out Loud (Mouth)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Pictures AND Words (Eyes &amp; Nose)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 Why? (Ears &amp; Hat)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 Others (Hands &amp; Feet)</a:t>
            </a:r>
          </a:p>
        </p:txBody>
      </p:sp>
    </p:spTree>
    <p:extLst>
      <p:ext uri="{BB962C8B-B14F-4D97-AF65-F5344CB8AC3E}">
        <p14:creationId xmlns:p14="http://schemas.microsoft.com/office/powerpoint/2010/main" val="11252553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ffle Tickets Stock Illustrations – 1,719 Raffle Tickets Stock  Illustrations, Vectors &amp; Clipart - Dreamstime">
            <a:extLst>
              <a:ext uri="{FF2B5EF4-FFF2-40B4-BE49-F238E27FC236}">
                <a16:creationId xmlns:a16="http://schemas.microsoft.com/office/drawing/2014/main" id="{7474B9F6-3E9D-104D-93E4-A0CA1E063D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3" b="1472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77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  <a:alpha val="4323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nline Reviews Evaluation time for review - Care to be Different">
            <a:extLst>
              <a:ext uri="{FF2B5EF4-FFF2-40B4-BE49-F238E27FC236}">
                <a16:creationId xmlns:a16="http://schemas.microsoft.com/office/drawing/2014/main" id="{C45F719A-4E18-FF29-D16D-A026D6B4A9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r="19302" b="-2"/>
          <a:stretch/>
        </p:blipFill>
        <p:spPr bwMode="auto"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6B091-6A2F-F69A-3394-B168E0AC1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540" y="573157"/>
            <a:ext cx="5857460" cy="602290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Drawing for Learning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Reading Out Loud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Pictures AND Words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 Why?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 Others</a:t>
            </a:r>
          </a:p>
        </p:txBody>
      </p:sp>
    </p:spTree>
    <p:extLst>
      <p:ext uri="{BB962C8B-B14F-4D97-AF65-F5344CB8AC3E}">
        <p14:creationId xmlns:p14="http://schemas.microsoft.com/office/powerpoint/2010/main" val="3409651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he importance of women in academe asking bold questions">
            <a:extLst>
              <a:ext uri="{FF2B5EF4-FFF2-40B4-BE49-F238E27FC236}">
                <a16:creationId xmlns:a16="http://schemas.microsoft.com/office/drawing/2014/main" id="{E59448E1-64FA-A514-99FD-E29A9C85B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937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ith headphones and microphone&#10;&#10;Description automatically generated">
            <a:extLst>
              <a:ext uri="{FF2B5EF4-FFF2-40B4-BE49-F238E27FC236}">
                <a16:creationId xmlns:a16="http://schemas.microsoft.com/office/drawing/2014/main" id="{FC4FDC49-92AC-DF02-C34D-E7430F8A34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8285" y="0"/>
            <a:ext cx="7783285" cy="6858000"/>
          </a:xfrm>
        </p:spPr>
      </p:pic>
    </p:spTree>
    <p:extLst>
      <p:ext uri="{BB962C8B-B14F-4D97-AF65-F5344CB8AC3E}">
        <p14:creationId xmlns:p14="http://schemas.microsoft.com/office/powerpoint/2010/main" val="36395809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cial Media — MMedia">
            <a:extLst>
              <a:ext uri="{FF2B5EF4-FFF2-40B4-BE49-F238E27FC236}">
                <a16:creationId xmlns:a16="http://schemas.microsoft.com/office/drawing/2014/main" id="{BEB0FA90-F430-5040-AEE1-AB8D7EB19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0" y="231648"/>
            <a:ext cx="11121679" cy="600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E3CFEA-3AAA-0144-A4F4-4D20C3E45737}"/>
              </a:ext>
            </a:extLst>
          </p:cNvPr>
          <p:cNvSpPr txBox="1"/>
          <p:nvPr/>
        </p:nvSpPr>
        <p:spPr>
          <a:xfrm>
            <a:off x="633984" y="467275"/>
            <a:ext cx="3925824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 ME PLEASE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SalazarLilly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(X)</a:t>
            </a:r>
            <a:b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lilly_sal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(Instagram)</a:t>
            </a:r>
            <a:b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Lilly Salazar (Facebook)</a:t>
            </a:r>
            <a:b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Liliana L. Salazar (LinkedIn)</a:t>
            </a:r>
            <a:b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lsalazar@academica.org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 HASHTAG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AcademicaSupportsSchools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SchoolChoiceRules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LillyRocks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9410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6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6C73D0-1D28-6A25-48F7-A926E5CF9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8457" y="618681"/>
            <a:ext cx="3733800" cy="4794567"/>
          </a:xfrm>
          <a:prstGeom prst="ellipse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PRETTY </a:t>
            </a:r>
            <a:b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</a:t>
            </a:r>
            <a:b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sz="4000" b="1" dirty="0">
                <a:solidFill>
                  <a:srgbClr val="FFFFFF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cherries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top -  Complete Session Evaluation on Your App</a:t>
            </a:r>
          </a:p>
        </p:txBody>
      </p:sp>
      <p:sp>
        <p:nvSpPr>
          <p:cNvPr id="1332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6" name="Picture 4" descr="Evaluations Part 1: Where to Start When a Student Needs Special Help at  School - PAVE">
            <a:extLst>
              <a:ext uri="{FF2B5EF4-FFF2-40B4-BE49-F238E27FC236}">
                <a16:creationId xmlns:a16="http://schemas.microsoft.com/office/drawing/2014/main" id="{60416540-5D88-F080-47EB-E28C7F444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" r="-1" b="-1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55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765FB58-AE86-928A-EB17-E82A6961C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" r="2" b="15083"/>
          <a:stretch/>
        </p:blipFill>
        <p:spPr bwMode="auto">
          <a:xfrm>
            <a:off x="490654" y="245329"/>
            <a:ext cx="7055205" cy="596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E5D4975-B0BC-BAC6-E2C6-8BFF45E73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0" y="877249"/>
            <a:ext cx="3911600" cy="4698051"/>
          </a:xfrm>
          <a:solidFill>
            <a:srgbClr val="FF0000">
              <a:alpha val="14134"/>
            </a:srgbClr>
          </a:solidFill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Attention</a:t>
            </a:r>
            <a:b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b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(“BOOST”)</a:t>
            </a:r>
            <a:b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2789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ffle Tickets Stock Illustrations – 1,719 Raffle Tickets Stock  Illustrations, Vectors &amp; Clipart - Dreamstime">
            <a:extLst>
              <a:ext uri="{FF2B5EF4-FFF2-40B4-BE49-F238E27FC236}">
                <a16:creationId xmlns:a16="http://schemas.microsoft.com/office/drawing/2014/main" id="{7474B9F6-3E9D-104D-93E4-A0CA1E063D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3" b="1472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305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eacher Toolkit: Turn and Talk (Secondary) - YouTube">
            <a:extLst>
              <a:ext uri="{FF2B5EF4-FFF2-40B4-BE49-F238E27FC236}">
                <a16:creationId xmlns:a16="http://schemas.microsoft.com/office/drawing/2014/main" id="{7941AAD7-A76A-6372-1A0F-2FCA70621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9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ABEA9-D9A8-9BCF-8950-333E27A58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A 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Shoulder Partner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0E45D-7EAA-B5C8-7B88-6244A92DF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30" y="2434201"/>
            <a:ext cx="4072560" cy="3742762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is A?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is B?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01205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ffle Tickets Stock Illustrations – 1,719 Raffle Tickets Stock  Illustrations, Vectors &amp; Clipart - Dreamstime">
            <a:extLst>
              <a:ext uri="{FF2B5EF4-FFF2-40B4-BE49-F238E27FC236}">
                <a16:creationId xmlns:a16="http://schemas.microsoft.com/office/drawing/2014/main" id="{7474B9F6-3E9D-104D-93E4-A0CA1E063D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3" b="1472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854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0 Ways to Get Your Child Excited to Learn | Top Ten Reviews">
            <a:extLst>
              <a:ext uri="{FF2B5EF4-FFF2-40B4-BE49-F238E27FC236}">
                <a16:creationId xmlns:a16="http://schemas.microsoft.com/office/drawing/2014/main" id="{BD7FF8BB-7716-9144-815E-17F4ED080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r="-2" b="-2"/>
          <a:stretch/>
        </p:blipFill>
        <p:spPr bwMode="auto">
          <a:xfrm>
            <a:off x="7871791" y="2494746"/>
            <a:ext cx="3894006" cy="226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8D69BF1-7245-2F4D-863E-6919B7AD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55" y="11762"/>
            <a:ext cx="9807344" cy="1059999"/>
          </a:xfrm>
        </p:spPr>
        <p:txBody>
          <a:bodyPr anchor="b"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Science of Learning? 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basic definition)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FBC28-529C-3842-A1AC-051685A0A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48" y="1355529"/>
            <a:ext cx="7035227" cy="5257306"/>
          </a:xfrm>
        </p:spPr>
        <p:txBody>
          <a:bodyPr anchor="t">
            <a:normAutofit fontScale="3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the last 20 years the field of Cognitive Science (</a:t>
            </a:r>
            <a:r>
              <a:rPr lang="en-US" sz="7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a.k.a</a:t>
            </a:r>
            <a:r>
              <a:rPr lang="en-US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Science of Learning) has made enormous gains in understanding how students learn.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Humans are complex beings. Our mental processes and behaviors make up our personalities; we are the product or our thoughts, feelings, and actions.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we make memories, solve problems and even learn language is part of cognitive psychology.</a:t>
            </a:r>
            <a:r>
              <a:rPr lang="en-US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Cognitive psychology takes into consideration how the mind and specific behaviors affect learning.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concerns itself on the journey, not the beginning or the destination itself.</a:t>
            </a:r>
            <a:r>
              <a:rPr lang="en-US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Cognitive psychology is what happens between initial thought and action taken. It is the process of learning, especially what makes that process most effective. </a:t>
            </a:r>
            <a:endParaRPr lang="en-US" sz="7400" b="1" dirty="0">
              <a:highlight>
                <a:srgbClr val="FFFF00"/>
              </a:highlight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59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ermann Ebbinghaus - Wikipedia">
            <a:extLst>
              <a:ext uri="{FF2B5EF4-FFF2-40B4-BE49-F238E27FC236}">
                <a16:creationId xmlns:a16="http://schemas.microsoft.com/office/drawing/2014/main" id="{7E488134-280C-234F-BEC4-798C4D5FF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194"/>
          <a:stretch/>
        </p:blipFill>
        <p:spPr bwMode="auto">
          <a:xfrm>
            <a:off x="-1" y="-2"/>
            <a:ext cx="5410198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4E50E-ECD9-FD45-AE06-7FC23D121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9" y="405685"/>
            <a:ext cx="6241774" cy="1559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on Memory and Learning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“The Forgetting Curve”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ABB30-951D-EC4B-8888-1EB1D7DD82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39" y="2743200"/>
            <a:ext cx="6042991" cy="3935896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Memories are like spiderwebs, strands of recollection distributed across millions of connected neurons.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 student learns something new, the material is encoded across those neural networks, converting the experience into a memory.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Hermann Ebbinghaus discovered through his landmark research in the field of retention and learning the forgetting curve, a measure of how much we forget over time.</a:t>
            </a:r>
          </a:p>
          <a:p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He discovered 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without reinforcement or connections to prior knowledge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information is quickly forgotten – 56% in 1 hour, 66% after a day, &amp; 75% after 6 days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24595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3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Hermann Ebbinghaus, Knowledge Fade and the Forgetting Curve - (infographic)">
            <a:extLst>
              <a:ext uri="{FF2B5EF4-FFF2-40B4-BE49-F238E27FC236}">
                <a16:creationId xmlns:a16="http://schemas.microsoft.com/office/drawing/2014/main" id="{7EAEBF03-41F1-8406-D7BC-BE6325C7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702733"/>
            <a:ext cx="10905066" cy="545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358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6172</TotalTime>
  <Words>2610</Words>
  <Application>Microsoft Macintosh PowerPoint</Application>
  <PresentationFormat>Widescreen</PresentationFormat>
  <Paragraphs>214</Paragraphs>
  <Slides>40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Aptos</vt:lpstr>
      <vt:lpstr>Aptos Display</vt:lpstr>
      <vt:lpstr>Arial</vt:lpstr>
      <vt:lpstr>Times New Roman</vt:lpstr>
      <vt:lpstr>Office Theme</vt:lpstr>
      <vt:lpstr>Boosting Student Memory: Strategies for  Academic Success  Based on  The Science of Learning  </vt:lpstr>
      <vt:lpstr>PowerPoint Presentation</vt:lpstr>
      <vt:lpstr>Learning Objectives </vt:lpstr>
      <vt:lpstr>Group Attention Signal (“BOOST”) </vt:lpstr>
      <vt:lpstr>Find A  Shoulder Partner</vt:lpstr>
      <vt:lpstr>PowerPoint Presentation</vt:lpstr>
      <vt:lpstr>What Is The Science of Learning?  (A basic definition)</vt:lpstr>
      <vt:lpstr>Research on Memory and Learning “The Forgetting Curve” </vt:lpstr>
      <vt:lpstr>PowerPoint Presentation</vt:lpstr>
      <vt:lpstr>We Can Leave This To The Actual Neuroscientists or Become Experts</vt:lpstr>
      <vt:lpstr>5 Evidence-Based Approaches  to Enhance Student Memory</vt:lpstr>
      <vt:lpstr>#1 – Drawing for Learning (The Production Effect)</vt:lpstr>
      <vt:lpstr>The Main Findings </vt:lpstr>
      <vt:lpstr>Draw Mr. Potato Head Activity</vt:lpstr>
      <vt:lpstr>PowerPoint Presentation</vt:lpstr>
      <vt:lpstr>PowerPoint Presentation</vt:lpstr>
      <vt:lpstr>#2 - Reading Out Loud</vt:lpstr>
      <vt:lpstr>The Main Findings #2</vt:lpstr>
      <vt:lpstr>PowerPoint Presentation</vt:lpstr>
      <vt:lpstr>PowerPoint Presentation</vt:lpstr>
      <vt:lpstr>Use Pictures AND Words - #3</vt:lpstr>
      <vt:lpstr>The Main Findings #3</vt:lpstr>
      <vt:lpstr>PowerPoint Presentation</vt:lpstr>
      <vt:lpstr>PowerPoint Presentation</vt:lpstr>
      <vt:lpstr>PowerPoint Presentation</vt:lpstr>
      <vt:lpstr>Ask Why? - #4</vt:lpstr>
      <vt:lpstr>The Main Findings #4</vt:lpstr>
      <vt:lpstr>PowerPoint Presentation</vt:lpstr>
      <vt:lpstr>PowerPoint Presentation</vt:lpstr>
      <vt:lpstr>Teach Others - #5</vt:lpstr>
      <vt:lpstr>The Main Findings #5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PRETTY  Please with cherries on top -  Complete Session Evaluation on Your App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NCSC</dc:title>
  <dc:creator>Liliana Salazar</dc:creator>
  <cp:lastModifiedBy>Liliana Salazar</cp:lastModifiedBy>
  <cp:revision>17</cp:revision>
  <dcterms:created xsi:type="dcterms:W3CDTF">2024-04-04T04:49:48Z</dcterms:created>
  <dcterms:modified xsi:type="dcterms:W3CDTF">2024-08-30T05:50:35Z</dcterms:modified>
</cp:coreProperties>
</file>