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5"/>
  </p:notesMasterIdLst>
  <p:sldIdLst>
    <p:sldId id="272" r:id="rId3"/>
    <p:sldId id="277" r:id="rId4"/>
    <p:sldId id="274" r:id="rId5"/>
    <p:sldId id="275" r:id="rId6"/>
    <p:sldId id="288" r:id="rId7"/>
    <p:sldId id="290" r:id="rId8"/>
    <p:sldId id="302" r:id="rId9"/>
    <p:sldId id="266" r:id="rId10"/>
    <p:sldId id="307" r:id="rId11"/>
    <p:sldId id="292" r:id="rId12"/>
    <p:sldId id="293" r:id="rId13"/>
    <p:sldId id="283" r:id="rId14"/>
    <p:sldId id="309" r:id="rId15"/>
    <p:sldId id="326" r:id="rId16"/>
    <p:sldId id="313" r:id="rId17"/>
    <p:sldId id="314" r:id="rId18"/>
    <p:sldId id="329" r:id="rId19"/>
    <p:sldId id="315" r:id="rId20"/>
    <p:sldId id="319" r:id="rId21"/>
    <p:sldId id="330" r:id="rId22"/>
    <p:sldId id="295"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Burkey" userId="81edb0adaf599991" providerId="LiveId" clId="{867C3DC1-7711-4032-98D5-A13DC61AC597}"/>
    <pc:docChg chg="delSld">
      <pc:chgData name="Brett Burkey" userId="81edb0adaf599991" providerId="LiveId" clId="{867C3DC1-7711-4032-98D5-A13DC61AC597}" dt="2024-09-18T12:24:56.319" v="8" actId="2696"/>
      <pc:docMkLst>
        <pc:docMk/>
      </pc:docMkLst>
      <pc:sldChg chg="del">
        <pc:chgData name="Brett Burkey" userId="81edb0adaf599991" providerId="LiveId" clId="{867C3DC1-7711-4032-98D5-A13DC61AC597}" dt="2024-09-18T12:22:58.521" v="4" actId="2696"/>
        <pc:sldMkLst>
          <pc:docMk/>
          <pc:sldMk cId="0" sldId="258"/>
        </pc:sldMkLst>
      </pc:sldChg>
      <pc:sldChg chg="del">
        <pc:chgData name="Brett Burkey" userId="81edb0adaf599991" providerId="LiveId" clId="{867C3DC1-7711-4032-98D5-A13DC61AC597}" dt="2024-09-18T12:23:48.196" v="5" actId="2696"/>
        <pc:sldMkLst>
          <pc:docMk/>
          <pc:sldMk cId="851249091" sldId="278"/>
        </pc:sldMkLst>
      </pc:sldChg>
      <pc:sldChg chg="del">
        <pc:chgData name="Brett Burkey" userId="81edb0adaf599991" providerId="LiveId" clId="{867C3DC1-7711-4032-98D5-A13DC61AC597}" dt="2024-09-18T12:21:04.477" v="0" actId="2696"/>
        <pc:sldMkLst>
          <pc:docMk/>
          <pc:sldMk cId="4272823058" sldId="305"/>
        </pc:sldMkLst>
      </pc:sldChg>
      <pc:sldChg chg="del">
        <pc:chgData name="Brett Burkey" userId="81edb0adaf599991" providerId="LiveId" clId="{867C3DC1-7711-4032-98D5-A13DC61AC597}" dt="2024-09-18T12:21:59.616" v="1" actId="2696"/>
        <pc:sldMkLst>
          <pc:docMk/>
          <pc:sldMk cId="3748007309" sldId="311"/>
        </pc:sldMkLst>
      </pc:sldChg>
      <pc:sldChg chg="del">
        <pc:chgData name="Brett Burkey" userId="81edb0adaf599991" providerId="LiveId" clId="{867C3DC1-7711-4032-98D5-A13DC61AC597}" dt="2024-09-18T12:22:08.081" v="2" actId="2696"/>
        <pc:sldMkLst>
          <pc:docMk/>
          <pc:sldMk cId="1001136113" sldId="325"/>
        </pc:sldMkLst>
      </pc:sldChg>
      <pc:sldChg chg="del">
        <pc:chgData name="Brett Burkey" userId="81edb0adaf599991" providerId="LiveId" clId="{867C3DC1-7711-4032-98D5-A13DC61AC597}" dt="2024-09-18T12:24:07.043" v="6" actId="2696"/>
        <pc:sldMkLst>
          <pc:docMk/>
          <pc:sldMk cId="2605060525" sldId="327"/>
        </pc:sldMkLst>
      </pc:sldChg>
      <pc:sldChg chg="del">
        <pc:chgData name="Brett Burkey" userId="81edb0adaf599991" providerId="LiveId" clId="{867C3DC1-7711-4032-98D5-A13DC61AC597}" dt="2024-09-18T12:22:48.766" v="3" actId="2696"/>
        <pc:sldMkLst>
          <pc:docMk/>
          <pc:sldMk cId="384786071" sldId="328"/>
        </pc:sldMkLst>
      </pc:sldChg>
      <pc:sldChg chg="del">
        <pc:chgData name="Brett Burkey" userId="81edb0adaf599991" providerId="LiveId" clId="{867C3DC1-7711-4032-98D5-A13DC61AC597}" dt="2024-09-18T12:24:50.694" v="7" actId="2696"/>
        <pc:sldMkLst>
          <pc:docMk/>
          <pc:sldMk cId="89184669" sldId="331"/>
        </pc:sldMkLst>
      </pc:sldChg>
      <pc:sldChg chg="del">
        <pc:chgData name="Brett Burkey" userId="81edb0adaf599991" providerId="LiveId" clId="{867C3DC1-7711-4032-98D5-A13DC61AC597}" dt="2024-09-18T12:24:56.319" v="8" actId="2696"/>
        <pc:sldMkLst>
          <pc:docMk/>
          <pc:sldMk cId="3441628782" sldId="3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D4573-58E7-4156-A133-2731F5F8D1A6}"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B0CF2-7F87-4E02-A248-870047730F99}" type="slidenum">
              <a:rPr lang="en-US" smtClean="0"/>
              <a:t>‹#›</a:t>
            </a:fld>
            <a:endParaRPr lang="en-US"/>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1</a:t>
            </a:fld>
            <a:endParaRPr lang="en-US"/>
          </a:p>
        </p:txBody>
      </p:sp>
    </p:spTree>
    <p:extLst>
      <p:ext uri="{BB962C8B-B14F-4D97-AF65-F5344CB8AC3E}">
        <p14:creationId xmlns:p14="http://schemas.microsoft.com/office/powerpoint/2010/main" val="149513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5</a:t>
            </a:fld>
            <a:endParaRPr lang="en-US" noProof="0" dirty="0"/>
          </a:p>
        </p:txBody>
      </p:sp>
    </p:spTree>
    <p:extLst>
      <p:ext uri="{BB962C8B-B14F-4D97-AF65-F5344CB8AC3E}">
        <p14:creationId xmlns:p14="http://schemas.microsoft.com/office/powerpoint/2010/main" val="29832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28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t>9/18/2024</a:t>
            </a:fld>
            <a:endParaRPr lang="en-US"/>
          </a:p>
        </p:txBody>
      </p:sp>
      <p:sp>
        <p:nvSpPr>
          <p:cNvPr id="19" name="Footer Placeholder 18"/>
          <p:cNvSpPr>
            <a:spLocks noGrp="1"/>
          </p:cNvSpPr>
          <p:nvPr>
            <p:ph type="ftr" sz="quarter" idx="11"/>
          </p:nvPr>
        </p:nvSpPr>
        <p:spPr/>
        <p:txBody>
          <a:bodyPr/>
          <a:lstStyle/>
          <a:p>
            <a:r>
              <a:rPr lang="en-US" dirty="0"/>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t>9/18/2024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t>9/18/2024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2B81-941A-4794-244F-A72D273364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722F62-8D3F-14C9-0EC7-63F2D30703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35536C-040C-C62C-8E0E-2074016D33F6}"/>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5" name="Footer Placeholder 4">
            <a:extLst>
              <a:ext uri="{FF2B5EF4-FFF2-40B4-BE49-F238E27FC236}">
                <a16:creationId xmlns:a16="http://schemas.microsoft.com/office/drawing/2014/main" id="{42E82B49-F964-F491-884A-C720C5F3A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FF8C9-8E96-0616-42C9-D5FF2D24A9A0}"/>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2835934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4DA0-8937-F1CE-DCFE-4C64F2A52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98D-E718-DA3D-330E-018C1D898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7C9B2-3527-0B0C-B7E8-C0578A0D440A}"/>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5" name="Footer Placeholder 4">
            <a:extLst>
              <a:ext uri="{FF2B5EF4-FFF2-40B4-BE49-F238E27FC236}">
                <a16:creationId xmlns:a16="http://schemas.microsoft.com/office/drawing/2014/main" id="{E4CE0FA8-62E4-0BC7-D6F8-C510652DC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04CF8-2F44-B4F3-A441-86C21297F713}"/>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1153175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6148-F09C-DAE5-B43D-96204B87BE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601F4A-C6B2-AEA1-7F2E-39E127A4A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1C4CD-3418-60D0-4872-ED25132B61F8}"/>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5" name="Footer Placeholder 4">
            <a:extLst>
              <a:ext uri="{FF2B5EF4-FFF2-40B4-BE49-F238E27FC236}">
                <a16:creationId xmlns:a16="http://schemas.microsoft.com/office/drawing/2014/main" id="{DCFFAB0C-537F-6CBA-C5D6-20180687E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FB59A-FE75-18EE-7EB7-F34762C9483D}"/>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1335583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4390-6F7D-B7BE-A0C3-3A41AA87D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F946C-56A8-EEED-B6FD-2AB74DD863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C72E61-BE28-5329-A19E-9FE30CC0AE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68E85-70DF-31F9-954A-BDD6515F740F}"/>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6" name="Footer Placeholder 5">
            <a:extLst>
              <a:ext uri="{FF2B5EF4-FFF2-40B4-BE49-F238E27FC236}">
                <a16:creationId xmlns:a16="http://schemas.microsoft.com/office/drawing/2014/main" id="{78F5F087-33AC-8124-449D-0E6BB6658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D8C85F-EEEF-2B10-F315-E4E316D9081A}"/>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1146902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B6D8F-57DE-2227-5643-0F206AF387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D92D8D-30D0-0687-3681-052957CBA6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7010F-4AD4-3DDA-D821-9AE941E20B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D837C4-E3B8-99DA-C5E4-69CBC07037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C1D521-AD5E-6E5A-CB2C-8C2A3035CE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AF3CA-37EF-CE2C-58C8-DAC85743EB57}"/>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8" name="Footer Placeholder 7">
            <a:extLst>
              <a:ext uri="{FF2B5EF4-FFF2-40B4-BE49-F238E27FC236}">
                <a16:creationId xmlns:a16="http://schemas.microsoft.com/office/drawing/2014/main" id="{86828222-4C50-CFB3-EACC-C566A86F20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97AC2B-5836-C7D1-ADBE-68BE74CBE941}"/>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442097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EC41-B317-B629-B0D4-A0B02915D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947EE9-9919-BFF6-0C19-B3365F4B22AB}"/>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4" name="Footer Placeholder 3">
            <a:extLst>
              <a:ext uri="{FF2B5EF4-FFF2-40B4-BE49-F238E27FC236}">
                <a16:creationId xmlns:a16="http://schemas.microsoft.com/office/drawing/2014/main" id="{D95FA732-CD33-2750-7928-973684E12F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6E8C73-AEB7-56D1-03DE-A4D8095E5E25}"/>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4173405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14B4D9-067B-26F8-5D47-47465C6FE1AA}"/>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3" name="Footer Placeholder 2">
            <a:extLst>
              <a:ext uri="{FF2B5EF4-FFF2-40B4-BE49-F238E27FC236}">
                <a16:creationId xmlns:a16="http://schemas.microsoft.com/office/drawing/2014/main" id="{8B9B2000-95B3-7989-E1AB-127EEB59F0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E4EB8D-5EC6-2BAC-31D3-0CD4B21A4069}"/>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3241431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935E-7BB2-0679-6831-1117B32A5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FD6158-B3F0-CD17-7595-F2BD815F49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2C2EDE-DA97-0274-9266-D9DA29641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56828-9FD5-7E30-74E1-9C477AD60F97}"/>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6" name="Footer Placeholder 5">
            <a:extLst>
              <a:ext uri="{FF2B5EF4-FFF2-40B4-BE49-F238E27FC236}">
                <a16:creationId xmlns:a16="http://schemas.microsoft.com/office/drawing/2014/main" id="{1421F938-675A-5657-399C-8E0DCD4B2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9F8BF-0E2A-1C54-C036-52B1BC4E32B9}"/>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529222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t>9/18/2024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8F76-0495-70C0-746A-BBE136246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60382-D46C-4DF3-2224-BB3B2A7E1D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DB2B3-9953-169C-E95C-34E2A68E2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717BA-15C4-430D-45AD-C11EAD56A626}"/>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6" name="Footer Placeholder 5">
            <a:extLst>
              <a:ext uri="{FF2B5EF4-FFF2-40B4-BE49-F238E27FC236}">
                <a16:creationId xmlns:a16="http://schemas.microsoft.com/office/drawing/2014/main" id="{7C4C28AD-5427-6BBB-5E47-1AAA110EB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FE0F-4A92-9FC5-C5D4-6991963B944B}"/>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393091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E2F-91D4-4F5B-8675-8525AECC6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CC7602-ACB3-27C6-84D8-6EC2E04C97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5F109-B260-FA20-9FD8-5B79AB0CA844}"/>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5" name="Footer Placeholder 4">
            <a:extLst>
              <a:ext uri="{FF2B5EF4-FFF2-40B4-BE49-F238E27FC236}">
                <a16:creationId xmlns:a16="http://schemas.microsoft.com/office/drawing/2014/main" id="{CFE89E73-2A54-9866-7315-DB666E191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5B930-D213-D740-3936-0E10C1089FFD}"/>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4036656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D62C1D-74BC-1A74-F461-A8BC4A970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010907-E4EC-BA19-20E4-BAFFFEC925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7C11EC-9A33-7ED7-F7EE-ABE51444003F}"/>
              </a:ext>
            </a:extLst>
          </p:cNvPr>
          <p:cNvSpPr>
            <a:spLocks noGrp="1"/>
          </p:cNvSpPr>
          <p:nvPr>
            <p:ph type="dt" sz="half" idx="10"/>
          </p:nvPr>
        </p:nvSpPr>
        <p:spPr/>
        <p:txBody>
          <a:bodyPr/>
          <a:lstStyle/>
          <a:p>
            <a:fld id="{FD908B57-4302-4950-9D6E-DA5CBF95D2EE}" type="datetimeFigureOut">
              <a:rPr lang="en-US" smtClean="0"/>
              <a:t>9/18/2024</a:t>
            </a:fld>
            <a:endParaRPr lang="en-US"/>
          </a:p>
        </p:txBody>
      </p:sp>
      <p:sp>
        <p:nvSpPr>
          <p:cNvPr id="5" name="Footer Placeholder 4">
            <a:extLst>
              <a:ext uri="{FF2B5EF4-FFF2-40B4-BE49-F238E27FC236}">
                <a16:creationId xmlns:a16="http://schemas.microsoft.com/office/drawing/2014/main" id="{1A4574F3-18C9-6C34-1A7A-CB11B5492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0ABE8-1AEC-8BC5-5DF2-7BEB0A008EFB}"/>
              </a:ext>
            </a:extLst>
          </p:cNvPr>
          <p:cNvSpPr>
            <a:spLocks noGrp="1"/>
          </p:cNvSpPr>
          <p:nvPr>
            <p:ph type="sldNum" sz="quarter" idx="12"/>
          </p:nvPr>
        </p:nvSpPr>
        <p:spPr/>
        <p:txBody>
          <a:bodyPr/>
          <a:lstStyle/>
          <a:p>
            <a:fld id="{45B8946D-48D7-4A5A-B84D-8C2A1F8CFCDF}" type="slidenum">
              <a:rPr lang="en-US" smtClean="0"/>
              <a:t>‹#›</a:t>
            </a:fld>
            <a:endParaRPr lang="en-US"/>
          </a:p>
        </p:txBody>
      </p:sp>
    </p:spTree>
    <p:extLst>
      <p:ext uri="{BB962C8B-B14F-4D97-AF65-F5344CB8AC3E}">
        <p14:creationId xmlns:p14="http://schemas.microsoft.com/office/powerpoint/2010/main" val="382995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7" name="Google Shape;17;p17"/>
          <p:cNvSpPr txBox="1">
            <a:spLocks noGrp="1"/>
          </p:cNvSpPr>
          <p:nvPr>
            <p:ph type="body" idx="1"/>
          </p:nvPr>
        </p:nvSpPr>
        <p:spPr>
          <a:xfrm>
            <a:off x="415600" y="1645433"/>
            <a:ext cx="11360800" cy="4446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 name="Google Shape;18;p17"/>
          <p:cNvSpPr txBox="1">
            <a:spLocks noGrp="1"/>
          </p:cNvSpPr>
          <p:nvPr>
            <p:ph type="sldNum" idx="12"/>
          </p:nvPr>
        </p:nvSpPr>
        <p:spPr>
          <a:xfrm>
            <a:off x="11330665" y="6251679"/>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7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9/18/2024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t>9/18/2024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t>9/18/2024</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t>9/18/2024</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9/18/2024</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t>9/18/2024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t>9/18/2024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t>‹#›</a:t>
            </a:fld>
            <a:endParaRPr lang="en-US"/>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pPr/>
              <a:t>9/18/2024</a:t>
            </a:fld>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FAB94-55D0-2FB5-CF1C-3894F195B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C6146B-0A0B-1D57-EBF5-B8E709895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B6381-AE70-8313-0563-AACAA6D279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08B57-4302-4950-9D6E-DA5CBF95D2EE}" type="datetimeFigureOut">
              <a:rPr lang="en-US" smtClean="0"/>
              <a:t>9/18/2024</a:t>
            </a:fld>
            <a:endParaRPr lang="en-US"/>
          </a:p>
        </p:txBody>
      </p:sp>
      <p:sp>
        <p:nvSpPr>
          <p:cNvPr id="5" name="Footer Placeholder 4">
            <a:extLst>
              <a:ext uri="{FF2B5EF4-FFF2-40B4-BE49-F238E27FC236}">
                <a16:creationId xmlns:a16="http://schemas.microsoft.com/office/drawing/2014/main" id="{879A9F3A-0DD6-9B03-F211-7E778D3EA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FB1B03-B46B-B5D0-01BF-8E9D71770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8946D-48D7-4A5A-B84D-8C2A1F8CFCDF}" type="slidenum">
              <a:rPr lang="en-US" smtClean="0"/>
              <a:t>‹#›</a:t>
            </a:fld>
            <a:endParaRPr lang="en-US"/>
          </a:p>
        </p:txBody>
      </p:sp>
    </p:spTree>
    <p:extLst>
      <p:ext uri="{BB962C8B-B14F-4D97-AF65-F5344CB8AC3E}">
        <p14:creationId xmlns:p14="http://schemas.microsoft.com/office/powerpoint/2010/main" val="20497970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dirty="0"/>
              <a:t>Strengthening Financial Capability</a:t>
            </a:r>
          </a:p>
        </p:txBody>
      </p:sp>
      <p:sp>
        <p:nvSpPr>
          <p:cNvPr id="5" name="Subtitle 4"/>
          <p:cNvSpPr>
            <a:spLocks noGrp="1"/>
          </p:cNvSpPr>
          <p:nvPr>
            <p:ph type="subTitle" idx="1"/>
          </p:nvPr>
        </p:nvSpPr>
        <p:spPr/>
        <p:txBody>
          <a:bodyPr>
            <a:normAutofit fontScale="92500" lnSpcReduction="10000"/>
          </a:bodyPr>
          <a:lstStyle/>
          <a:p>
            <a:r>
              <a:rPr lang="en-US" dirty="0"/>
              <a:t>A 21</a:t>
            </a:r>
            <a:r>
              <a:rPr lang="en-US" baseline="30000" dirty="0"/>
              <a:t>st</a:t>
            </a:r>
            <a:r>
              <a:rPr lang="en-US" dirty="0"/>
              <a:t> Century Survival Skill</a:t>
            </a:r>
          </a:p>
          <a:p>
            <a:endParaRPr lang="en-US" dirty="0"/>
          </a:p>
          <a:p>
            <a:r>
              <a:rPr lang="en-US" dirty="0"/>
              <a:t>Brett Burkey, FCEE Director of Education</a:t>
            </a:r>
          </a:p>
          <a:p>
            <a:r>
              <a:rPr lang="en-US" dirty="0"/>
              <a:t>bburkey@fcee.org</a:t>
            </a:r>
          </a:p>
          <a:p>
            <a:endParaRPr lang="en-US" dirty="0"/>
          </a:p>
          <a:p>
            <a:endParaRPr lang="en-US" dirty="0"/>
          </a:p>
        </p:txBody>
      </p:sp>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2025-BFE1-23AE-114A-85EB7D2633A5}"/>
              </a:ext>
            </a:extLst>
          </p:cNvPr>
          <p:cNvSpPr>
            <a:spLocks noGrp="1"/>
          </p:cNvSpPr>
          <p:nvPr>
            <p:ph type="title"/>
          </p:nvPr>
        </p:nvSpPr>
        <p:spPr/>
        <p:txBody>
          <a:bodyPr>
            <a:normAutofit/>
          </a:bodyPr>
          <a:lstStyle/>
          <a:p>
            <a:pPr algn="ctr"/>
            <a:r>
              <a:rPr lang="en-US" sz="4800" b="1" dirty="0">
                <a:solidFill>
                  <a:schemeClr val="tx1"/>
                </a:solidFill>
              </a:rPr>
              <a:t>Essential For Your Career</a:t>
            </a:r>
          </a:p>
        </p:txBody>
      </p:sp>
      <p:sp>
        <p:nvSpPr>
          <p:cNvPr id="3" name="Slide Number Placeholder 2">
            <a:extLst>
              <a:ext uri="{FF2B5EF4-FFF2-40B4-BE49-F238E27FC236}">
                <a16:creationId xmlns:a16="http://schemas.microsoft.com/office/drawing/2014/main" id="{2E0180DB-98DA-EDBF-8C50-5B14BE017E67}"/>
              </a:ext>
            </a:extLst>
          </p:cNvPr>
          <p:cNvSpPr>
            <a:spLocks noGrp="1"/>
          </p:cNvSpPr>
          <p:nvPr>
            <p:ph type="sldNum" sz="quarter" idx="12"/>
          </p:nvPr>
        </p:nvSpPr>
        <p:spPr/>
        <p:txBody>
          <a:bodyPr/>
          <a:lstStyle/>
          <a:p>
            <a:fld id="{C263D6C4-4840-40CC-AC84-17E24B3B7BDE}" type="slidenum">
              <a:rPr lang="en-US" noProof="0" smtClean="0"/>
              <a:pPr/>
              <a:t>10</a:t>
            </a:fld>
            <a:endParaRPr lang="en-US" noProof="0" dirty="0"/>
          </a:p>
        </p:txBody>
      </p:sp>
      <p:pic>
        <p:nvPicPr>
          <p:cNvPr id="7" name="Content Placeholder 6" descr="A cartoon character lying on the ground holding a credit card&#10;&#10;Description automatically generated">
            <a:extLst>
              <a:ext uri="{FF2B5EF4-FFF2-40B4-BE49-F238E27FC236}">
                <a16:creationId xmlns:a16="http://schemas.microsoft.com/office/drawing/2014/main" id="{B9610871-29B1-E684-D9F6-95F02DA6C03C}"/>
              </a:ext>
            </a:extLst>
          </p:cNvPr>
          <p:cNvPicPr>
            <a:picLocks noGrp="1" noChangeAspect="1"/>
          </p:cNvPicPr>
          <p:nvPr>
            <p:ph sz="half" idx="1"/>
          </p:nvPr>
        </p:nvPicPr>
        <p:blipFill>
          <a:blip r:embed="rId2"/>
          <a:stretch>
            <a:fillRect/>
          </a:stretch>
        </p:blipFill>
        <p:spPr>
          <a:xfrm>
            <a:off x="899867" y="1830339"/>
            <a:ext cx="4684505" cy="4015290"/>
          </a:xfrm>
        </p:spPr>
      </p:pic>
      <p:sp>
        <p:nvSpPr>
          <p:cNvPr id="5" name="Content Placeholder 4">
            <a:extLst>
              <a:ext uri="{FF2B5EF4-FFF2-40B4-BE49-F238E27FC236}">
                <a16:creationId xmlns:a16="http://schemas.microsoft.com/office/drawing/2014/main" id="{AA16F6F7-9E80-023E-F42D-7209B973A1CF}"/>
              </a:ext>
            </a:extLst>
          </p:cNvPr>
          <p:cNvSpPr>
            <a:spLocks noGrp="1"/>
          </p:cNvSpPr>
          <p:nvPr>
            <p:ph sz="half" idx="2"/>
          </p:nvPr>
        </p:nvSpPr>
        <p:spPr/>
        <p:txBody>
          <a:bodyPr>
            <a:normAutofit lnSpcReduction="10000"/>
          </a:bodyPr>
          <a:lstStyle/>
          <a:p>
            <a:r>
              <a:rPr lang="en-US" sz="2200" dirty="0"/>
              <a:t>The pressure of money-related financial stress will, at best, interfere with job performance. At worst, it could destroy a career.</a:t>
            </a:r>
          </a:p>
          <a:p>
            <a:r>
              <a:rPr lang="en-US" sz="2200" dirty="0"/>
              <a:t>Regardless of income, employees worried about money are distracted at work, less productive, and more prone to stress-related illness.</a:t>
            </a:r>
          </a:p>
          <a:p>
            <a:r>
              <a:rPr lang="en-US" sz="2200" dirty="0"/>
              <a:t>All workers, no matter their age or experience, should consider the perils of poor finances as they advance through different stages of life — and their career.</a:t>
            </a:r>
          </a:p>
        </p:txBody>
      </p:sp>
    </p:spTree>
    <p:extLst>
      <p:ext uri="{BB962C8B-B14F-4D97-AF65-F5344CB8AC3E}">
        <p14:creationId xmlns:p14="http://schemas.microsoft.com/office/powerpoint/2010/main" val="251439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466CF-1C2D-10FA-066A-B2DC5D54251E}"/>
              </a:ext>
            </a:extLst>
          </p:cNvPr>
          <p:cNvSpPr>
            <a:spLocks noGrp="1"/>
          </p:cNvSpPr>
          <p:nvPr>
            <p:ph type="title"/>
          </p:nvPr>
        </p:nvSpPr>
        <p:spPr>
          <a:xfrm>
            <a:off x="609600" y="704088"/>
            <a:ext cx="10972800" cy="830380"/>
          </a:xfrm>
        </p:spPr>
        <p:txBody>
          <a:bodyPr>
            <a:normAutofit/>
          </a:bodyPr>
          <a:lstStyle/>
          <a:p>
            <a:pPr algn="ctr"/>
            <a:r>
              <a:rPr lang="en-US" sz="4800" b="1" dirty="0">
                <a:solidFill>
                  <a:schemeClr val="tx1"/>
                </a:solidFill>
              </a:rPr>
              <a:t>The Benefits to Your Career</a:t>
            </a:r>
          </a:p>
        </p:txBody>
      </p:sp>
      <p:sp>
        <p:nvSpPr>
          <p:cNvPr id="3" name="Slide Number Placeholder 2">
            <a:extLst>
              <a:ext uri="{FF2B5EF4-FFF2-40B4-BE49-F238E27FC236}">
                <a16:creationId xmlns:a16="http://schemas.microsoft.com/office/drawing/2014/main" id="{A4B26E01-EBB5-B54A-02DA-C53CB8AA6F78}"/>
              </a:ext>
            </a:extLst>
          </p:cNvPr>
          <p:cNvSpPr>
            <a:spLocks noGrp="1"/>
          </p:cNvSpPr>
          <p:nvPr>
            <p:ph type="sldNum" sz="quarter" idx="12"/>
          </p:nvPr>
        </p:nvSpPr>
        <p:spPr/>
        <p:txBody>
          <a:bodyPr/>
          <a:lstStyle/>
          <a:p>
            <a:fld id="{C263D6C4-4840-40CC-AC84-17E24B3B7BDE}" type="slidenum">
              <a:rPr lang="en-US" noProof="0" smtClean="0"/>
              <a:pPr/>
              <a:t>11</a:t>
            </a:fld>
            <a:endParaRPr lang="en-US" noProof="0" dirty="0"/>
          </a:p>
        </p:txBody>
      </p:sp>
      <p:sp>
        <p:nvSpPr>
          <p:cNvPr id="4" name="Content Placeholder 3">
            <a:extLst>
              <a:ext uri="{FF2B5EF4-FFF2-40B4-BE49-F238E27FC236}">
                <a16:creationId xmlns:a16="http://schemas.microsoft.com/office/drawing/2014/main" id="{BD64CE92-84E8-5D2F-190F-5E331FA172F9}"/>
              </a:ext>
            </a:extLst>
          </p:cNvPr>
          <p:cNvSpPr>
            <a:spLocks noGrp="1"/>
          </p:cNvSpPr>
          <p:nvPr>
            <p:ph sz="half" idx="1"/>
          </p:nvPr>
        </p:nvSpPr>
        <p:spPr>
          <a:xfrm>
            <a:off x="944880" y="1714266"/>
            <a:ext cx="5384800" cy="4434840"/>
          </a:xfrm>
        </p:spPr>
        <p:txBody>
          <a:bodyPr>
            <a:noAutofit/>
          </a:bodyPr>
          <a:lstStyle/>
          <a:p>
            <a:r>
              <a:rPr lang="en-US" sz="2000" dirty="0"/>
              <a:t>More than half of employee background checks include a credit check as part of the hiring process.</a:t>
            </a:r>
          </a:p>
          <a:p>
            <a:r>
              <a:rPr lang="en-US" sz="2000" dirty="0"/>
              <a:t>Having savings allows you to hold off until the right job comes along or walk away from a bad one.</a:t>
            </a:r>
          </a:p>
          <a:p>
            <a:r>
              <a:rPr lang="en-US" sz="2000" dirty="0"/>
              <a:t>Allows you to invest in things that make you a better performer or more attractive job prospect, like additional training or education.</a:t>
            </a:r>
          </a:p>
          <a:p>
            <a:r>
              <a:rPr lang="en-US" sz="2000" dirty="0"/>
              <a:t>Can give you the flexibility and confidence to ask for what you think you deserve, be it a promotion or a raise</a:t>
            </a:r>
          </a:p>
        </p:txBody>
      </p:sp>
      <p:pic>
        <p:nvPicPr>
          <p:cNvPr id="7" name="Content Placeholder 6" descr="A cartoon character holding a briefcase&#10;&#10;Description automatically generated">
            <a:extLst>
              <a:ext uri="{FF2B5EF4-FFF2-40B4-BE49-F238E27FC236}">
                <a16:creationId xmlns:a16="http://schemas.microsoft.com/office/drawing/2014/main" id="{9BA3D9A3-7992-CC24-AA45-B90948D3E154}"/>
              </a:ext>
            </a:extLst>
          </p:cNvPr>
          <p:cNvPicPr>
            <a:picLocks noGrp="1" noChangeAspect="1"/>
          </p:cNvPicPr>
          <p:nvPr>
            <p:ph sz="half" idx="2"/>
          </p:nvPr>
        </p:nvPicPr>
        <p:blipFill>
          <a:blip r:embed="rId2"/>
          <a:stretch>
            <a:fillRect/>
          </a:stretch>
        </p:blipFill>
        <p:spPr>
          <a:xfrm>
            <a:off x="7429825" y="1727989"/>
            <a:ext cx="3644575" cy="4407393"/>
          </a:xfrm>
        </p:spPr>
      </p:pic>
    </p:spTree>
    <p:extLst>
      <p:ext uri="{BB962C8B-B14F-4D97-AF65-F5344CB8AC3E}">
        <p14:creationId xmlns:p14="http://schemas.microsoft.com/office/powerpoint/2010/main" val="1170068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990601"/>
            <a:ext cx="6858000" cy="5262979"/>
          </a:xfrm>
          <a:prstGeom prst="rect">
            <a:avLst/>
          </a:prstGeom>
        </p:spPr>
        <p:txBody>
          <a:bodyPr wrap="square">
            <a:spAutoFit/>
          </a:bodyPr>
          <a:lstStyle/>
          <a:p>
            <a:r>
              <a:rPr lang="en-US" sz="2800" dirty="0"/>
              <a:t>As former President Bill Clinton stated: </a:t>
            </a:r>
          </a:p>
          <a:p>
            <a:endParaRPr lang="en-US" sz="2800" dirty="0"/>
          </a:p>
          <a:p>
            <a:pPr algn="ctr"/>
            <a:r>
              <a:rPr lang="en-US" sz="2800" b="1" i="1" dirty="0"/>
              <a:t>Financial literacy is "a very fancy term for saying spend it smart, don't blow it, save what you can and know how the economy works." </a:t>
            </a:r>
          </a:p>
          <a:p>
            <a:endParaRPr lang="en-US" sz="2800" dirty="0"/>
          </a:p>
          <a:p>
            <a:pPr algn="ctr"/>
            <a:r>
              <a:rPr lang="en-US" sz="2800" dirty="0"/>
              <a:t>Financial literacy is just like reading, writing and arithmetic, it builds human capital by empowering individuals.</a:t>
            </a:r>
          </a:p>
          <a:p>
            <a:pPr algn="ctr"/>
            <a:endParaRPr lang="en-US" sz="2800" dirty="0"/>
          </a:p>
          <a:p>
            <a:pPr algn="ctr"/>
            <a:r>
              <a:rPr lang="en-US" sz="2800" dirty="0"/>
              <a:t>A 21</a:t>
            </a:r>
            <a:r>
              <a:rPr lang="en-US" sz="2800" baseline="30000" dirty="0"/>
              <a:t>st</a:t>
            </a:r>
            <a:r>
              <a:rPr lang="en-US" sz="2800" dirty="0"/>
              <a:t> Century survival skill. </a:t>
            </a:r>
          </a:p>
        </p:txBody>
      </p:sp>
    </p:spTree>
    <p:extLst>
      <p:ext uri="{BB962C8B-B14F-4D97-AF65-F5344CB8AC3E}">
        <p14:creationId xmlns:p14="http://schemas.microsoft.com/office/powerpoint/2010/main" val="358582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E45727EA-1751-5648-891C-A9272DD70C9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30639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2F327A4C-6588-5687-5E9A-089C126BF63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26604DE-60DC-6572-CA18-D2A6782C415E}"/>
              </a:ext>
            </a:extLst>
          </p:cNvPr>
          <p:cNvSpPr/>
          <p:nvPr/>
        </p:nvSpPr>
        <p:spPr>
          <a:xfrm>
            <a:off x="7272670" y="4253023"/>
            <a:ext cx="2115879" cy="21690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and orange text on a black background&#10;&#10;Description automatically generated">
            <a:extLst>
              <a:ext uri="{FF2B5EF4-FFF2-40B4-BE49-F238E27FC236}">
                <a16:creationId xmlns:a16="http://schemas.microsoft.com/office/drawing/2014/main" id="{72F1BF46-F8DC-7EE9-8A78-14CA8AC94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70" y="4072270"/>
            <a:ext cx="2447572" cy="2503967"/>
          </a:xfrm>
          <a:prstGeom prst="rect">
            <a:avLst/>
          </a:prstGeom>
        </p:spPr>
      </p:pic>
    </p:spTree>
    <p:extLst>
      <p:ext uri="{BB962C8B-B14F-4D97-AF65-F5344CB8AC3E}">
        <p14:creationId xmlns:p14="http://schemas.microsoft.com/office/powerpoint/2010/main" val="4124517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3" name="Rectangle 2">
            <a:extLst>
              <a:ext uri="{FF2B5EF4-FFF2-40B4-BE49-F238E27FC236}">
                <a16:creationId xmlns:a16="http://schemas.microsoft.com/office/drawing/2014/main" id="{7E0610CE-5801-58A8-248A-E2F84077AE45}"/>
              </a:ext>
            </a:extLst>
          </p:cNvPr>
          <p:cNvSpPr/>
          <p:nvPr/>
        </p:nvSpPr>
        <p:spPr>
          <a:xfrm>
            <a:off x="0" y="0"/>
            <a:ext cx="12192000" cy="145271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F92A35-F152-F952-6069-439ECEFCEFF6}"/>
              </a:ext>
            </a:extLst>
          </p:cNvPr>
          <p:cNvSpPr txBox="1"/>
          <p:nvPr/>
        </p:nvSpPr>
        <p:spPr>
          <a:xfrm>
            <a:off x="473902" y="281873"/>
            <a:ext cx="11440145" cy="1354217"/>
          </a:xfrm>
          <a:prstGeom prst="rect">
            <a:avLst/>
          </a:prstGeom>
          <a:noFill/>
        </p:spPr>
        <p:txBody>
          <a:bodyPr wrap="square" rtlCol="0">
            <a:spAutoFit/>
          </a:bodyPr>
          <a:lstStyle/>
          <a:p>
            <a:r>
              <a:rPr lang="en-US" sz="5400" b="1" dirty="0">
                <a:solidFill>
                  <a:schemeClr val="bg1"/>
                </a:solidFill>
              </a:rPr>
              <a:t>NEW STANDARDS</a:t>
            </a:r>
          </a:p>
          <a:p>
            <a:endParaRPr lang="en-US" sz="2800" b="1" dirty="0"/>
          </a:p>
        </p:txBody>
      </p:sp>
      <p:pic>
        <p:nvPicPr>
          <p:cNvPr id="7" name="Picture 6" descr="A cartoon sun with glasses and palm tree&#10;&#10;Description automatically generated">
            <a:extLst>
              <a:ext uri="{FF2B5EF4-FFF2-40B4-BE49-F238E27FC236}">
                <a16:creationId xmlns:a16="http://schemas.microsoft.com/office/drawing/2014/main" id="{52321945-F25E-DD15-17EB-688254B45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072" y="281873"/>
            <a:ext cx="4800246" cy="3505296"/>
          </a:xfrm>
          <a:prstGeom prst="rect">
            <a:avLst/>
          </a:prstGeom>
        </p:spPr>
      </p:pic>
      <p:pic>
        <p:nvPicPr>
          <p:cNvPr id="9" name="Picture 8" descr="A screenshot of a list of text&#10;&#10;Description automatically generated">
            <a:extLst>
              <a:ext uri="{FF2B5EF4-FFF2-40B4-BE49-F238E27FC236}">
                <a16:creationId xmlns:a16="http://schemas.microsoft.com/office/drawing/2014/main" id="{85C15AF9-AA36-DA9F-ACCA-389CD5502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02" y="1524922"/>
            <a:ext cx="5819322" cy="5051205"/>
          </a:xfrm>
          <a:prstGeom prst="rect">
            <a:avLst/>
          </a:prstGeom>
        </p:spPr>
      </p:pic>
    </p:spTree>
    <p:extLst>
      <p:ext uri="{BB962C8B-B14F-4D97-AF65-F5344CB8AC3E}">
        <p14:creationId xmlns:p14="http://schemas.microsoft.com/office/powerpoint/2010/main" val="18876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977988-8B24-DDBE-5CCF-98A8586F5403}"/>
              </a:ext>
            </a:extLst>
          </p:cNvPr>
          <p:cNvSpPr/>
          <p:nvPr/>
        </p:nvSpPr>
        <p:spPr>
          <a:xfrm>
            <a:off x="0" y="0"/>
            <a:ext cx="12192000" cy="145271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35ED93-0750-9B4D-33DE-097732E2468D}"/>
              </a:ext>
            </a:extLst>
          </p:cNvPr>
          <p:cNvSpPr txBox="1"/>
          <p:nvPr/>
        </p:nvSpPr>
        <p:spPr>
          <a:xfrm>
            <a:off x="463963" y="196700"/>
            <a:ext cx="11440145" cy="1354217"/>
          </a:xfrm>
          <a:prstGeom prst="rect">
            <a:avLst/>
          </a:prstGeom>
          <a:noFill/>
        </p:spPr>
        <p:txBody>
          <a:bodyPr wrap="square" rtlCol="0">
            <a:spAutoFit/>
          </a:bodyPr>
          <a:lstStyle/>
          <a:p>
            <a:r>
              <a:rPr lang="en-US" sz="5400" b="1" dirty="0">
                <a:solidFill>
                  <a:schemeClr val="bg1"/>
                </a:solidFill>
              </a:rPr>
              <a:t>FINANCIAL FREEDOM</a:t>
            </a:r>
          </a:p>
          <a:p>
            <a:endParaRPr lang="en-US" sz="2800" b="1" dirty="0"/>
          </a:p>
        </p:txBody>
      </p:sp>
      <p:sp>
        <p:nvSpPr>
          <p:cNvPr id="7" name="TextBox 6">
            <a:extLst>
              <a:ext uri="{FF2B5EF4-FFF2-40B4-BE49-F238E27FC236}">
                <a16:creationId xmlns:a16="http://schemas.microsoft.com/office/drawing/2014/main" id="{B4830BF9-C20E-EC70-3146-89B6EB68A0A5}"/>
              </a:ext>
            </a:extLst>
          </p:cNvPr>
          <p:cNvSpPr txBox="1"/>
          <p:nvPr/>
        </p:nvSpPr>
        <p:spPr>
          <a:xfrm>
            <a:off x="-716696" y="975514"/>
            <a:ext cx="8360716" cy="400110"/>
          </a:xfrm>
          <a:prstGeom prst="rect">
            <a:avLst/>
          </a:prstGeom>
          <a:noFill/>
        </p:spPr>
        <p:txBody>
          <a:bodyPr wrap="square">
            <a:spAutoFit/>
          </a:bodyPr>
          <a:lstStyle/>
          <a:p>
            <a:pPr algn="ctr"/>
            <a:r>
              <a:rPr lang="en-US" sz="2000" b="1" i="1" dirty="0">
                <a:solidFill>
                  <a:schemeClr val="bg1"/>
                </a:solidFill>
                <a:effectLst/>
                <a:latin typeface="Fira Sans" panose="020B0503050000020004" pitchFamily="34" charset="0"/>
              </a:rPr>
              <a:t>A Workbook</a:t>
            </a:r>
            <a:r>
              <a:rPr lang="en-US" sz="2000" i="1" dirty="0">
                <a:solidFill>
                  <a:schemeClr val="bg1"/>
                </a:solidFill>
                <a:latin typeface="Fira Sans" panose="020B0503050000020004" pitchFamily="34" charset="0"/>
              </a:rPr>
              <a:t> </a:t>
            </a:r>
            <a:r>
              <a:rPr lang="en-US" sz="2000" b="1" i="1" dirty="0">
                <a:solidFill>
                  <a:schemeClr val="bg1"/>
                </a:solidFill>
                <a:effectLst/>
                <a:latin typeface="Fira Sans" panose="020B0503050000020004" pitchFamily="34" charset="0"/>
              </a:rPr>
              <a:t>For Understanding</a:t>
            </a:r>
            <a:r>
              <a:rPr lang="en-US" sz="2000" i="1" dirty="0">
                <a:solidFill>
                  <a:schemeClr val="bg1"/>
                </a:solidFill>
                <a:latin typeface="Fira Sans" panose="020B0503050000020004" pitchFamily="34" charset="0"/>
              </a:rPr>
              <a:t> </a:t>
            </a:r>
            <a:r>
              <a:rPr lang="en-US" sz="2000" b="1" i="1" dirty="0">
                <a:solidFill>
                  <a:schemeClr val="bg1"/>
                </a:solidFill>
                <a:effectLst/>
                <a:latin typeface="Fira Sans" panose="020B0503050000020004" pitchFamily="34" charset="0"/>
              </a:rPr>
              <a:t>Personal Finance</a:t>
            </a:r>
            <a:endParaRPr lang="en-US" sz="2000" i="1" dirty="0">
              <a:solidFill>
                <a:schemeClr val="bg1"/>
              </a:solidFill>
              <a:effectLst/>
              <a:latin typeface="Fira Sans" panose="020B0503050000020004" pitchFamily="34" charset="0"/>
            </a:endParaRPr>
          </a:p>
        </p:txBody>
      </p:sp>
      <p:sp>
        <p:nvSpPr>
          <p:cNvPr id="11" name="TextBox 10">
            <a:extLst>
              <a:ext uri="{FF2B5EF4-FFF2-40B4-BE49-F238E27FC236}">
                <a16:creationId xmlns:a16="http://schemas.microsoft.com/office/drawing/2014/main" id="{6B7B6104-FC71-C361-9C23-910ACEA3E14A}"/>
              </a:ext>
            </a:extLst>
          </p:cNvPr>
          <p:cNvSpPr txBox="1"/>
          <p:nvPr/>
        </p:nvSpPr>
        <p:spPr>
          <a:xfrm>
            <a:off x="6929856" y="960284"/>
            <a:ext cx="6145618" cy="400110"/>
          </a:xfrm>
          <a:prstGeom prst="rect">
            <a:avLst/>
          </a:prstGeom>
          <a:noFill/>
        </p:spPr>
        <p:txBody>
          <a:bodyPr wrap="square">
            <a:spAutoFit/>
          </a:bodyPr>
          <a:lstStyle/>
          <a:p>
            <a:pPr algn="ctr"/>
            <a:r>
              <a:rPr lang="en-US" sz="2000" b="1" i="1" dirty="0">
                <a:solidFill>
                  <a:schemeClr val="bg1"/>
                </a:solidFill>
                <a:effectLst/>
                <a:latin typeface="Fira Sans" panose="020B0503050000020004" pitchFamily="34" charset="0"/>
              </a:rPr>
              <a:t>Ideal For 6th Grade  - Adult</a:t>
            </a:r>
            <a:endParaRPr lang="en-US" sz="2000" dirty="0">
              <a:solidFill>
                <a:schemeClr val="bg1"/>
              </a:solidFill>
              <a:effectLst/>
              <a:latin typeface="Fira Sans" panose="020B0503050000020004" pitchFamily="34" charset="0"/>
            </a:endParaRPr>
          </a:p>
        </p:txBody>
      </p:sp>
      <p:sp>
        <p:nvSpPr>
          <p:cNvPr id="6" name="TextBox 5">
            <a:extLst>
              <a:ext uri="{FF2B5EF4-FFF2-40B4-BE49-F238E27FC236}">
                <a16:creationId xmlns:a16="http://schemas.microsoft.com/office/drawing/2014/main" id="{C70EBFF3-67F9-2819-8D86-B484D49189FE}"/>
              </a:ext>
            </a:extLst>
          </p:cNvPr>
          <p:cNvSpPr txBox="1"/>
          <p:nvPr/>
        </p:nvSpPr>
        <p:spPr>
          <a:xfrm>
            <a:off x="4552951" y="1646769"/>
            <a:ext cx="7351157" cy="369332"/>
          </a:xfrm>
          <a:prstGeom prst="rect">
            <a:avLst/>
          </a:prstGeom>
          <a:noFill/>
        </p:spPr>
        <p:txBody>
          <a:bodyPr wrap="square">
            <a:spAutoFit/>
          </a:bodyPr>
          <a:lstStyle/>
          <a:p>
            <a:pPr algn="ctr"/>
            <a:r>
              <a:rPr lang="en-US" b="1" i="0" dirty="0">
                <a:solidFill>
                  <a:schemeClr val="accent2">
                    <a:lumMod val="75000"/>
                  </a:schemeClr>
                </a:solidFill>
                <a:effectLst/>
                <a:latin typeface="Esteban"/>
              </a:rPr>
              <a:t>NOW ALIGNED WITH THE 2023 - 2024 FLORIDA STANDARDS</a:t>
            </a:r>
            <a:endParaRPr lang="en-US" dirty="0">
              <a:solidFill>
                <a:schemeClr val="accent2">
                  <a:lumMod val="75000"/>
                </a:schemeClr>
              </a:solidFill>
            </a:endParaRPr>
          </a:p>
        </p:txBody>
      </p:sp>
      <p:pic>
        <p:nvPicPr>
          <p:cNvPr id="10" name="Picture 9" descr="A poster for a financial freedom&#10;&#10;Description automatically generated">
            <a:extLst>
              <a:ext uri="{FF2B5EF4-FFF2-40B4-BE49-F238E27FC236}">
                <a16:creationId xmlns:a16="http://schemas.microsoft.com/office/drawing/2014/main" id="{B86C560C-FA9C-1BCC-59FE-1D4B6DA9D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630" y="1766671"/>
            <a:ext cx="3738555" cy="4780309"/>
          </a:xfrm>
          <a:prstGeom prst="rect">
            <a:avLst/>
          </a:prstGeom>
        </p:spPr>
      </p:pic>
      <p:pic>
        <p:nvPicPr>
          <p:cNvPr id="13" name="Picture 12" descr="A green and white text on a green background&#10;&#10;Description automatically generated">
            <a:extLst>
              <a:ext uri="{FF2B5EF4-FFF2-40B4-BE49-F238E27FC236}">
                <a16:creationId xmlns:a16="http://schemas.microsoft.com/office/drawing/2014/main" id="{5529187F-CB79-620B-3D27-EBC940B06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304" y="1965444"/>
            <a:ext cx="5984450" cy="4632194"/>
          </a:xfrm>
          <a:prstGeom prst="rect">
            <a:avLst/>
          </a:prstGeom>
        </p:spPr>
      </p:pic>
    </p:spTree>
    <p:extLst>
      <p:ext uri="{BB962C8B-B14F-4D97-AF65-F5344CB8AC3E}">
        <p14:creationId xmlns:p14="http://schemas.microsoft.com/office/powerpoint/2010/main" val="1956190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B3D75-B1DB-8263-3FB2-5354D0D3AEF6}"/>
              </a:ext>
            </a:extLst>
          </p:cNvPr>
          <p:cNvSpPr/>
          <p:nvPr/>
        </p:nvSpPr>
        <p:spPr>
          <a:xfrm>
            <a:off x="0" y="0"/>
            <a:ext cx="12192000" cy="145271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DDF201-3EE1-DB31-24C7-6C0EE8854411}"/>
              </a:ext>
            </a:extLst>
          </p:cNvPr>
          <p:cNvSpPr txBox="1"/>
          <p:nvPr/>
        </p:nvSpPr>
        <p:spPr>
          <a:xfrm>
            <a:off x="375928" y="483230"/>
            <a:ext cx="4886218" cy="1354217"/>
          </a:xfrm>
          <a:prstGeom prst="rect">
            <a:avLst/>
          </a:prstGeom>
          <a:noFill/>
        </p:spPr>
        <p:txBody>
          <a:bodyPr wrap="square" rtlCol="0">
            <a:spAutoFit/>
          </a:bodyPr>
          <a:lstStyle/>
          <a:p>
            <a:r>
              <a:rPr lang="en-US" sz="5400" b="1" dirty="0">
                <a:solidFill>
                  <a:schemeClr val="bg1"/>
                </a:solidFill>
              </a:rPr>
              <a:t>INVEST IN GIRLS</a:t>
            </a:r>
          </a:p>
          <a:p>
            <a:endParaRPr lang="en-US" sz="2800" b="1" dirty="0"/>
          </a:p>
        </p:txBody>
      </p:sp>
      <p:sp>
        <p:nvSpPr>
          <p:cNvPr id="4" name="TextBox 3">
            <a:extLst>
              <a:ext uri="{FF2B5EF4-FFF2-40B4-BE49-F238E27FC236}">
                <a16:creationId xmlns:a16="http://schemas.microsoft.com/office/drawing/2014/main" id="{F206B165-054F-3A14-9D67-CE52776E0F25}"/>
              </a:ext>
            </a:extLst>
          </p:cNvPr>
          <p:cNvSpPr txBox="1"/>
          <p:nvPr/>
        </p:nvSpPr>
        <p:spPr>
          <a:xfrm>
            <a:off x="6311291" y="907185"/>
            <a:ext cx="6145618" cy="400110"/>
          </a:xfrm>
          <a:prstGeom prst="rect">
            <a:avLst/>
          </a:prstGeom>
          <a:noFill/>
        </p:spPr>
        <p:txBody>
          <a:bodyPr wrap="square">
            <a:spAutoFit/>
          </a:bodyPr>
          <a:lstStyle/>
          <a:p>
            <a:pPr algn="ctr"/>
            <a:r>
              <a:rPr lang="en-US" sz="2000" b="1" i="1" dirty="0">
                <a:solidFill>
                  <a:schemeClr val="bg1"/>
                </a:solidFill>
                <a:effectLst/>
                <a:latin typeface="Fira Sans" panose="020B0503050000020004" pitchFamily="34" charset="0"/>
              </a:rPr>
              <a:t>Interactive Program For High School Girls</a:t>
            </a:r>
            <a:endParaRPr lang="en-US" sz="2000" dirty="0">
              <a:solidFill>
                <a:schemeClr val="bg1"/>
              </a:solidFill>
              <a:effectLst/>
              <a:latin typeface="Fira Sans" panose="020B0503050000020004" pitchFamily="34" charset="0"/>
            </a:endParaRPr>
          </a:p>
        </p:txBody>
      </p:sp>
      <p:pic>
        <p:nvPicPr>
          <p:cNvPr id="6" name="Picture 5" descr="Yellow and orange text on a black background&#10;&#10;Description automatically generated">
            <a:extLst>
              <a:ext uri="{FF2B5EF4-FFF2-40B4-BE49-F238E27FC236}">
                <a16:creationId xmlns:a16="http://schemas.microsoft.com/office/drawing/2014/main" id="{28133D70-00B9-A3D5-E88D-6F81067FB2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4940" y="1534110"/>
            <a:ext cx="2208225" cy="2259106"/>
          </a:xfrm>
          <a:prstGeom prst="rect">
            <a:avLst/>
          </a:prstGeom>
        </p:spPr>
      </p:pic>
      <p:pic>
        <p:nvPicPr>
          <p:cNvPr id="10" name="Picture 9" descr="A group of women posing for a photo&#10;&#10;Description automatically generated">
            <a:extLst>
              <a:ext uri="{FF2B5EF4-FFF2-40B4-BE49-F238E27FC236}">
                <a16:creationId xmlns:a16="http://schemas.microsoft.com/office/drawing/2014/main" id="{6CDC5684-797A-CCFB-AD40-68A2A3990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701" y="3793216"/>
            <a:ext cx="4206705" cy="3209995"/>
          </a:xfrm>
          <a:prstGeom prst="rect">
            <a:avLst/>
          </a:prstGeom>
        </p:spPr>
      </p:pic>
      <p:pic>
        <p:nvPicPr>
          <p:cNvPr id="16" name="Picture 15" descr="A group of women standing next to a poster&#10;&#10;Description automatically generated">
            <a:extLst>
              <a:ext uri="{FF2B5EF4-FFF2-40B4-BE49-F238E27FC236}">
                <a16:creationId xmlns:a16="http://schemas.microsoft.com/office/drawing/2014/main" id="{C696ACC1-CFAB-F739-06DB-95C7425590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2820" y="1359420"/>
            <a:ext cx="3859180" cy="2888995"/>
          </a:xfrm>
          <a:prstGeom prst="rect">
            <a:avLst/>
          </a:prstGeom>
        </p:spPr>
      </p:pic>
      <p:pic>
        <p:nvPicPr>
          <p:cNvPr id="18" name="Picture 17" descr="A group of women sitting at tables&#10;&#10;Description automatically generated">
            <a:extLst>
              <a:ext uri="{FF2B5EF4-FFF2-40B4-BE49-F238E27FC236}">
                <a16:creationId xmlns:a16="http://schemas.microsoft.com/office/drawing/2014/main" id="{CE71E46A-50FF-956E-9EE6-F126D1B42D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2820" y="4300540"/>
            <a:ext cx="3859179" cy="2702671"/>
          </a:xfrm>
          <a:prstGeom prst="rect">
            <a:avLst/>
          </a:prstGeom>
        </p:spPr>
      </p:pic>
      <p:sp>
        <p:nvSpPr>
          <p:cNvPr id="20" name="TextBox 19">
            <a:extLst>
              <a:ext uri="{FF2B5EF4-FFF2-40B4-BE49-F238E27FC236}">
                <a16:creationId xmlns:a16="http://schemas.microsoft.com/office/drawing/2014/main" id="{30E0DA8A-C808-371D-2378-1DAF2A317D59}"/>
              </a:ext>
            </a:extLst>
          </p:cNvPr>
          <p:cNvSpPr txBox="1"/>
          <p:nvPr/>
        </p:nvSpPr>
        <p:spPr>
          <a:xfrm>
            <a:off x="375928" y="1756765"/>
            <a:ext cx="3483253" cy="5594096"/>
          </a:xfrm>
          <a:prstGeom prst="rect">
            <a:avLst/>
          </a:prstGeom>
          <a:noFill/>
        </p:spPr>
        <p:txBody>
          <a:bodyPr wrap="square">
            <a:spAutoFit/>
          </a:bodyPr>
          <a:lstStyle/>
          <a:p>
            <a:pPr algn="ctr">
              <a:lnSpc>
                <a:spcPct val="150000"/>
              </a:lnSpc>
            </a:pPr>
            <a:r>
              <a:rPr lang="en-US" sz="1600" b="0" i="1" dirty="0">
                <a:solidFill>
                  <a:srgbClr val="000000"/>
                </a:solidFill>
                <a:effectLst/>
                <a:latin typeface="Esteban"/>
              </a:rPr>
              <a:t>The mission of Invest in Girls is to educate and support the first generation of financially literate girls and increase the number of women working in the fields of finance and financial services. </a:t>
            </a:r>
            <a:endParaRPr lang="en-US" sz="1600" b="0" i="0" dirty="0">
              <a:solidFill>
                <a:srgbClr val="000000"/>
              </a:solidFill>
              <a:effectLst/>
              <a:latin typeface="Esteban"/>
            </a:endParaRPr>
          </a:p>
          <a:p>
            <a:pPr algn="ctr">
              <a:lnSpc>
                <a:spcPct val="150000"/>
              </a:lnSpc>
            </a:pPr>
            <a:r>
              <a:rPr lang="en-US" sz="1600" b="0" i="1" dirty="0">
                <a:solidFill>
                  <a:srgbClr val="000000"/>
                </a:solidFill>
                <a:effectLst/>
                <a:latin typeface="Esteban"/>
              </a:rPr>
              <a:t>IIG’s innovative core model combines personal finance education with career exploration in a supportive environments. After participating in this program, survey results show that girls’ confidence in personal finance topics more than doubled.</a:t>
            </a:r>
            <a:endParaRPr lang="en-US" sz="1600" b="0" i="0" dirty="0">
              <a:solidFill>
                <a:srgbClr val="000000"/>
              </a:solidFill>
              <a:effectLst/>
              <a:latin typeface="Esteban"/>
            </a:endParaRPr>
          </a:p>
          <a:p>
            <a:pPr algn="l">
              <a:lnSpc>
                <a:spcPct val="150000"/>
              </a:lnSpc>
            </a:pPr>
            <a:br>
              <a:rPr lang="en-US" sz="1600" b="0" i="0" dirty="0">
                <a:solidFill>
                  <a:srgbClr val="000000"/>
                </a:solidFill>
                <a:effectLst/>
                <a:latin typeface="Esteban"/>
              </a:rPr>
            </a:br>
            <a:endParaRPr lang="en-US" sz="1600" b="0" i="0" dirty="0">
              <a:solidFill>
                <a:srgbClr val="000000"/>
              </a:solidFill>
              <a:effectLst/>
              <a:latin typeface="Esteban"/>
            </a:endParaRPr>
          </a:p>
        </p:txBody>
      </p:sp>
    </p:spTree>
    <p:extLst>
      <p:ext uri="{BB962C8B-B14F-4D97-AF65-F5344CB8AC3E}">
        <p14:creationId xmlns:p14="http://schemas.microsoft.com/office/powerpoint/2010/main" val="3689101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977988-8B24-DDBE-5CCF-98A8586F5403}"/>
              </a:ext>
            </a:extLst>
          </p:cNvPr>
          <p:cNvSpPr/>
          <p:nvPr/>
        </p:nvSpPr>
        <p:spPr>
          <a:xfrm>
            <a:off x="0" y="0"/>
            <a:ext cx="12192000" cy="145271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35ED93-0750-9B4D-33DE-097732E2468D}"/>
              </a:ext>
            </a:extLst>
          </p:cNvPr>
          <p:cNvSpPr txBox="1"/>
          <p:nvPr/>
        </p:nvSpPr>
        <p:spPr>
          <a:xfrm>
            <a:off x="375927" y="505156"/>
            <a:ext cx="11440145" cy="1138773"/>
          </a:xfrm>
          <a:prstGeom prst="rect">
            <a:avLst/>
          </a:prstGeom>
          <a:noFill/>
        </p:spPr>
        <p:txBody>
          <a:bodyPr wrap="square" rtlCol="0">
            <a:spAutoFit/>
          </a:bodyPr>
          <a:lstStyle/>
          <a:p>
            <a:r>
              <a:rPr lang="en-US" sz="4000" b="1" dirty="0">
                <a:solidFill>
                  <a:schemeClr val="bg1"/>
                </a:solidFill>
              </a:rPr>
              <a:t>FLORIDA STOCK MARKET CHALLENGE</a:t>
            </a:r>
          </a:p>
          <a:p>
            <a:endParaRPr lang="en-US" sz="2800" b="1" dirty="0"/>
          </a:p>
        </p:txBody>
      </p:sp>
      <p:sp>
        <p:nvSpPr>
          <p:cNvPr id="6" name="TextBox 5">
            <a:extLst>
              <a:ext uri="{FF2B5EF4-FFF2-40B4-BE49-F238E27FC236}">
                <a16:creationId xmlns:a16="http://schemas.microsoft.com/office/drawing/2014/main" id="{58992F33-572B-6E6E-F190-04027E39C314}"/>
              </a:ext>
            </a:extLst>
          </p:cNvPr>
          <p:cNvSpPr txBox="1"/>
          <p:nvPr/>
        </p:nvSpPr>
        <p:spPr>
          <a:xfrm>
            <a:off x="7195583" y="794181"/>
            <a:ext cx="6097772" cy="369332"/>
          </a:xfrm>
          <a:prstGeom prst="rect">
            <a:avLst/>
          </a:prstGeom>
          <a:noFill/>
        </p:spPr>
        <p:txBody>
          <a:bodyPr wrap="square">
            <a:spAutoFit/>
          </a:bodyPr>
          <a:lstStyle/>
          <a:p>
            <a:pPr algn="ctr"/>
            <a:r>
              <a:rPr lang="en-US" b="1" i="1" dirty="0">
                <a:solidFill>
                  <a:schemeClr val="bg1"/>
                </a:solidFill>
                <a:effectLst/>
                <a:latin typeface="Fira Sans" panose="020B0503050000020004" pitchFamily="34" charset="0"/>
              </a:rPr>
              <a:t>Open To Grade K-12 Students</a:t>
            </a:r>
            <a:endParaRPr lang="en-US" dirty="0">
              <a:solidFill>
                <a:schemeClr val="bg1"/>
              </a:solidFill>
              <a:effectLst/>
              <a:latin typeface="Fira Sans" panose="020B0503050000020004" pitchFamily="34" charset="0"/>
            </a:endParaRPr>
          </a:p>
        </p:txBody>
      </p:sp>
      <p:pic>
        <p:nvPicPr>
          <p:cNvPr id="14" name="Picture 13" descr="A group of girls sitting at a desk looking at a computer&#10;&#10;Description automatically generated">
            <a:extLst>
              <a:ext uri="{FF2B5EF4-FFF2-40B4-BE49-F238E27FC236}">
                <a16:creationId xmlns:a16="http://schemas.microsoft.com/office/drawing/2014/main" id="{226F7D6F-0AA2-978F-BEF7-F19343A684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8648" y="1610267"/>
            <a:ext cx="2060551" cy="2170555"/>
          </a:xfrm>
          <a:prstGeom prst="rect">
            <a:avLst/>
          </a:prstGeom>
        </p:spPr>
      </p:pic>
      <p:pic>
        <p:nvPicPr>
          <p:cNvPr id="9" name="Picture 8">
            <a:extLst>
              <a:ext uri="{FF2B5EF4-FFF2-40B4-BE49-F238E27FC236}">
                <a16:creationId xmlns:a16="http://schemas.microsoft.com/office/drawing/2014/main" id="{911B5764-0E33-FA27-8307-D90D171C5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48" y="2620466"/>
            <a:ext cx="5107752" cy="3443353"/>
          </a:xfrm>
          <a:prstGeom prst="rect">
            <a:avLst/>
          </a:prstGeom>
        </p:spPr>
      </p:pic>
      <p:pic>
        <p:nvPicPr>
          <p:cNvPr id="16" name="Picture 15" descr="A group of children holding up paper&#10;&#10;Description automatically generated">
            <a:extLst>
              <a:ext uri="{FF2B5EF4-FFF2-40B4-BE49-F238E27FC236}">
                <a16:creationId xmlns:a16="http://schemas.microsoft.com/office/drawing/2014/main" id="{028F2B5C-88CE-E2FC-2ADE-206A08B81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5127" y="1610267"/>
            <a:ext cx="3711712" cy="2194922"/>
          </a:xfrm>
          <a:prstGeom prst="rect">
            <a:avLst/>
          </a:prstGeom>
        </p:spPr>
      </p:pic>
      <p:pic>
        <p:nvPicPr>
          <p:cNvPr id="4" name="Picture 3" descr="Logo, company name&#10;&#10;Description automatically generated">
            <a:extLst>
              <a:ext uri="{FF2B5EF4-FFF2-40B4-BE49-F238E27FC236}">
                <a16:creationId xmlns:a16="http://schemas.microsoft.com/office/drawing/2014/main" id="{EC11336E-C27A-7A19-3801-13B78C12B51D}"/>
              </a:ext>
            </a:extLst>
          </p:cNvPr>
          <p:cNvPicPr>
            <a:picLocks noChangeAspect="1"/>
          </p:cNvPicPr>
          <p:nvPr/>
        </p:nvPicPr>
        <p:blipFill>
          <a:blip r:embed="rId5"/>
          <a:stretch>
            <a:fillRect/>
          </a:stretch>
        </p:blipFill>
        <p:spPr>
          <a:xfrm>
            <a:off x="9471993" y="4381590"/>
            <a:ext cx="2512959" cy="1682229"/>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B34463F1-A9F6-2FFA-8217-38C223A7A5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8648" y="3996399"/>
            <a:ext cx="3765336" cy="2484076"/>
          </a:xfrm>
          <a:prstGeom prst="rect">
            <a:avLst/>
          </a:prstGeom>
        </p:spPr>
      </p:pic>
      <p:sp>
        <p:nvSpPr>
          <p:cNvPr id="12" name="TextBox 11">
            <a:extLst>
              <a:ext uri="{FF2B5EF4-FFF2-40B4-BE49-F238E27FC236}">
                <a16:creationId xmlns:a16="http://schemas.microsoft.com/office/drawing/2014/main" id="{C8FF0608-7078-3C41-8A46-B051B60835BF}"/>
              </a:ext>
            </a:extLst>
          </p:cNvPr>
          <p:cNvSpPr txBox="1"/>
          <p:nvPr/>
        </p:nvSpPr>
        <p:spPr>
          <a:xfrm>
            <a:off x="207048" y="1918252"/>
            <a:ext cx="5107752" cy="461665"/>
          </a:xfrm>
          <a:prstGeom prst="rect">
            <a:avLst/>
          </a:prstGeom>
          <a:noFill/>
        </p:spPr>
        <p:txBody>
          <a:bodyPr wrap="square">
            <a:spAutoFit/>
          </a:bodyPr>
          <a:lstStyle/>
          <a:p>
            <a:pPr algn="ctr"/>
            <a:r>
              <a:rPr lang="en-US" sz="2400" b="1" i="0" dirty="0">
                <a:solidFill>
                  <a:schemeClr val="accent2">
                    <a:lumMod val="75000"/>
                  </a:schemeClr>
                </a:solidFill>
                <a:effectLst/>
                <a:latin typeface="Poppins" panose="020B0604020202020204" pitchFamily="34" charset="0"/>
              </a:rPr>
              <a:t>SPRING &amp; FALL SEMESTERS</a:t>
            </a:r>
            <a:endParaRPr lang="en-US" sz="2400" b="0" i="0" dirty="0">
              <a:solidFill>
                <a:schemeClr val="accent2">
                  <a:lumMod val="75000"/>
                </a:schemeClr>
              </a:solidFill>
              <a:effectLst/>
              <a:latin typeface="Poppins" panose="020B0604020202020204" pitchFamily="34" charset="0"/>
            </a:endParaRPr>
          </a:p>
        </p:txBody>
      </p:sp>
    </p:spTree>
    <p:extLst>
      <p:ext uri="{BB962C8B-B14F-4D97-AF65-F5344CB8AC3E}">
        <p14:creationId xmlns:p14="http://schemas.microsoft.com/office/powerpoint/2010/main" val="2183805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977988-8B24-DDBE-5CCF-98A8586F5403}"/>
              </a:ext>
            </a:extLst>
          </p:cNvPr>
          <p:cNvSpPr/>
          <p:nvPr/>
        </p:nvSpPr>
        <p:spPr>
          <a:xfrm>
            <a:off x="0" y="0"/>
            <a:ext cx="12192000" cy="145271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35ED93-0750-9B4D-33DE-097732E2468D}"/>
              </a:ext>
            </a:extLst>
          </p:cNvPr>
          <p:cNvSpPr txBox="1"/>
          <p:nvPr/>
        </p:nvSpPr>
        <p:spPr>
          <a:xfrm>
            <a:off x="375927" y="505156"/>
            <a:ext cx="11440145" cy="1138773"/>
          </a:xfrm>
          <a:prstGeom prst="rect">
            <a:avLst/>
          </a:prstGeom>
          <a:noFill/>
        </p:spPr>
        <p:txBody>
          <a:bodyPr wrap="square" rtlCol="0">
            <a:spAutoFit/>
          </a:bodyPr>
          <a:lstStyle/>
          <a:p>
            <a:r>
              <a:rPr lang="en-US" sz="4000" b="1" dirty="0">
                <a:solidFill>
                  <a:schemeClr val="bg1"/>
                </a:solidFill>
              </a:rPr>
              <a:t>BUDGET GAME</a:t>
            </a:r>
          </a:p>
          <a:p>
            <a:endParaRPr lang="en-US" sz="2800" b="1" dirty="0"/>
          </a:p>
        </p:txBody>
      </p:sp>
      <p:sp>
        <p:nvSpPr>
          <p:cNvPr id="6" name="TextBox 5">
            <a:extLst>
              <a:ext uri="{FF2B5EF4-FFF2-40B4-BE49-F238E27FC236}">
                <a16:creationId xmlns:a16="http://schemas.microsoft.com/office/drawing/2014/main" id="{58992F33-572B-6E6E-F190-04027E39C314}"/>
              </a:ext>
            </a:extLst>
          </p:cNvPr>
          <p:cNvSpPr txBox="1"/>
          <p:nvPr/>
        </p:nvSpPr>
        <p:spPr>
          <a:xfrm>
            <a:off x="7195583" y="794181"/>
            <a:ext cx="6097772" cy="369332"/>
          </a:xfrm>
          <a:prstGeom prst="rect">
            <a:avLst/>
          </a:prstGeom>
          <a:noFill/>
        </p:spPr>
        <p:txBody>
          <a:bodyPr wrap="square">
            <a:spAutoFit/>
          </a:bodyPr>
          <a:lstStyle/>
          <a:p>
            <a:pPr algn="ctr"/>
            <a:r>
              <a:rPr lang="en-US" b="1" i="1" dirty="0">
                <a:solidFill>
                  <a:schemeClr val="bg1"/>
                </a:solidFill>
                <a:effectLst/>
                <a:latin typeface="Fira Sans" panose="020B0503050000020004" pitchFamily="34" charset="0"/>
              </a:rPr>
              <a:t>Open To 6-12 Grade Students</a:t>
            </a:r>
            <a:endParaRPr lang="en-US" dirty="0">
              <a:solidFill>
                <a:schemeClr val="bg1"/>
              </a:solidFill>
              <a:effectLst/>
              <a:latin typeface="Fira Sans" panose="020B0503050000020004" pitchFamily="34" charset="0"/>
            </a:endParaRPr>
          </a:p>
        </p:txBody>
      </p:sp>
      <p:pic>
        <p:nvPicPr>
          <p:cNvPr id="7" name="Picture 6" descr="A crane hook lifting a green sign&#10;&#10;Description automatically generated">
            <a:extLst>
              <a:ext uri="{FF2B5EF4-FFF2-40B4-BE49-F238E27FC236}">
                <a16:creationId xmlns:a16="http://schemas.microsoft.com/office/drawing/2014/main" id="{937A863B-8F0A-85D4-B390-A3C96B51F9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978" y="2551035"/>
            <a:ext cx="3978510" cy="3446353"/>
          </a:xfrm>
          <a:prstGeom prst="rect">
            <a:avLst/>
          </a:prstGeom>
        </p:spPr>
      </p:pic>
      <p:sp>
        <p:nvSpPr>
          <p:cNvPr id="4" name="TextBox 3">
            <a:extLst>
              <a:ext uri="{FF2B5EF4-FFF2-40B4-BE49-F238E27FC236}">
                <a16:creationId xmlns:a16="http://schemas.microsoft.com/office/drawing/2014/main" id="{B2C441D5-27D9-D4BE-D423-042DD167075F}"/>
              </a:ext>
            </a:extLst>
          </p:cNvPr>
          <p:cNvSpPr txBox="1"/>
          <p:nvPr/>
        </p:nvSpPr>
        <p:spPr>
          <a:xfrm>
            <a:off x="207048" y="1918252"/>
            <a:ext cx="5107752" cy="461665"/>
          </a:xfrm>
          <a:prstGeom prst="rect">
            <a:avLst/>
          </a:prstGeom>
          <a:noFill/>
        </p:spPr>
        <p:txBody>
          <a:bodyPr wrap="square">
            <a:spAutoFit/>
          </a:bodyPr>
          <a:lstStyle/>
          <a:p>
            <a:pPr algn="ctr"/>
            <a:r>
              <a:rPr lang="en-US" sz="2400" b="1" i="0" dirty="0">
                <a:solidFill>
                  <a:schemeClr val="accent2">
                    <a:lumMod val="75000"/>
                  </a:schemeClr>
                </a:solidFill>
                <a:effectLst/>
                <a:latin typeface="Poppins" panose="020B0604020202020204" pitchFamily="34" charset="0"/>
              </a:rPr>
              <a:t>SPRING &amp; FALL SEMESTERS</a:t>
            </a:r>
            <a:endParaRPr lang="en-US" sz="2400" b="0" i="0" dirty="0">
              <a:solidFill>
                <a:schemeClr val="accent2">
                  <a:lumMod val="75000"/>
                </a:schemeClr>
              </a:solidFill>
              <a:effectLst/>
              <a:latin typeface="Poppins" panose="020B0604020202020204" pitchFamily="34" charset="0"/>
            </a:endParaRPr>
          </a:p>
        </p:txBody>
      </p:sp>
      <p:pic>
        <p:nvPicPr>
          <p:cNvPr id="8" name="Picture 7" descr="A person typing on a computer&#10;&#10;Description automatically generated">
            <a:extLst>
              <a:ext uri="{FF2B5EF4-FFF2-40B4-BE49-F238E27FC236}">
                <a16:creationId xmlns:a16="http://schemas.microsoft.com/office/drawing/2014/main" id="{78521300-617D-3645-2E6B-7E58B77AF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239" y="1918252"/>
            <a:ext cx="6250783" cy="4578954"/>
          </a:xfrm>
          <a:prstGeom prst="rect">
            <a:avLst/>
          </a:prstGeom>
        </p:spPr>
      </p:pic>
    </p:spTree>
    <p:extLst>
      <p:ext uri="{BB962C8B-B14F-4D97-AF65-F5344CB8AC3E}">
        <p14:creationId xmlns:p14="http://schemas.microsoft.com/office/powerpoint/2010/main" val="1739605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92B12D4E-8F26-8847-ADB1-89414606D6C3}"/>
              </a:ext>
            </a:extLst>
          </p:cNvPr>
          <p:cNvPicPr>
            <a:picLocks noChangeAspect="1"/>
          </p:cNvPicPr>
          <p:nvPr/>
        </p:nvPicPr>
        <p:blipFill>
          <a:blip r:embed="rId2"/>
          <a:stretch>
            <a:fillRect/>
          </a:stretch>
        </p:blipFill>
        <p:spPr>
          <a:xfrm>
            <a:off x="0" y="193431"/>
            <a:ext cx="12192000" cy="685800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77675671-9518-D6FB-48A8-6AE9D3F39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2079" y="5348177"/>
            <a:ext cx="1203030" cy="1203030"/>
          </a:xfrm>
          <a:prstGeom prst="rect">
            <a:avLst/>
          </a:prstGeom>
        </p:spPr>
      </p:pic>
    </p:spTree>
    <p:extLst>
      <p:ext uri="{BB962C8B-B14F-4D97-AF65-F5344CB8AC3E}">
        <p14:creationId xmlns:p14="http://schemas.microsoft.com/office/powerpoint/2010/main" val="397654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imeline&#10;&#10;Description automatically generated">
            <a:extLst>
              <a:ext uri="{FF2B5EF4-FFF2-40B4-BE49-F238E27FC236}">
                <a16:creationId xmlns:a16="http://schemas.microsoft.com/office/drawing/2014/main" id="{46FE812E-A541-5DF3-30DC-36C21C25CCA0}"/>
              </a:ext>
            </a:extLst>
          </p:cNvPr>
          <p:cNvPicPr>
            <a:picLocks noGrp="1" noChangeAspect="1"/>
          </p:cNvPicPr>
          <p:nvPr>
            <p:ph sz="half" idx="1"/>
          </p:nvPr>
        </p:nvPicPr>
        <p:blipFill>
          <a:blip r:embed="rId2"/>
          <a:stretch>
            <a:fillRect/>
          </a:stretch>
        </p:blipFill>
        <p:spPr>
          <a:xfrm>
            <a:off x="287791" y="2131497"/>
            <a:ext cx="5551394" cy="3700929"/>
          </a:xfrm>
        </p:spPr>
      </p:pic>
      <p:sp>
        <p:nvSpPr>
          <p:cNvPr id="4" name="Content Placeholder 3">
            <a:extLst>
              <a:ext uri="{FF2B5EF4-FFF2-40B4-BE49-F238E27FC236}">
                <a16:creationId xmlns:a16="http://schemas.microsoft.com/office/drawing/2014/main" id="{793A47DC-B479-C6DF-B719-95051B4E48C7}"/>
              </a:ext>
            </a:extLst>
          </p:cNvPr>
          <p:cNvSpPr>
            <a:spLocks noGrp="1"/>
          </p:cNvSpPr>
          <p:nvPr>
            <p:ph sz="half" idx="2"/>
          </p:nvPr>
        </p:nvSpPr>
        <p:spPr>
          <a:xfrm>
            <a:off x="5968260" y="2221226"/>
            <a:ext cx="5935949" cy="4775221"/>
          </a:xfrm>
        </p:spPr>
        <p:txBody>
          <a:bodyPr>
            <a:noAutofit/>
          </a:bodyPr>
          <a:lstStyle/>
          <a:p>
            <a:r>
              <a:rPr lang="en-US" dirty="0"/>
              <a:t>All Instruction is Standards Based</a:t>
            </a:r>
          </a:p>
          <a:p>
            <a:r>
              <a:rPr lang="en-US" dirty="0"/>
              <a:t>Unique FCEE Produced Content</a:t>
            </a:r>
          </a:p>
          <a:p>
            <a:r>
              <a:rPr lang="en-US" dirty="0"/>
              <a:t>Additional Resources from CEE, The Federal Reserve, Next Gen Personal Finance, Take Charge Today, </a:t>
            </a:r>
            <a:r>
              <a:rPr lang="en-US" dirty="0" err="1"/>
              <a:t>Jump$tart</a:t>
            </a:r>
            <a:r>
              <a:rPr lang="en-US" dirty="0"/>
              <a:t> Coalition &amp; More</a:t>
            </a:r>
          </a:p>
          <a:p>
            <a:r>
              <a:rPr lang="en-US" dirty="0"/>
              <a:t>Building Community with Teachers - Creating Communication Lines to Share Best Practices</a:t>
            </a:r>
          </a:p>
        </p:txBody>
      </p:sp>
      <p:sp>
        <p:nvSpPr>
          <p:cNvPr id="3" name="Rectangle 2">
            <a:extLst>
              <a:ext uri="{FF2B5EF4-FFF2-40B4-BE49-F238E27FC236}">
                <a16:creationId xmlns:a16="http://schemas.microsoft.com/office/drawing/2014/main" id="{4DD1ED4D-75F5-5077-65EB-3613E386620C}"/>
              </a:ext>
            </a:extLst>
          </p:cNvPr>
          <p:cNvSpPr/>
          <p:nvPr/>
        </p:nvSpPr>
        <p:spPr>
          <a:xfrm>
            <a:off x="0" y="0"/>
            <a:ext cx="12192000" cy="145271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D24572-386E-E037-1AFF-DBCA899D26F7}"/>
              </a:ext>
            </a:extLst>
          </p:cNvPr>
          <p:cNvSpPr txBox="1"/>
          <p:nvPr/>
        </p:nvSpPr>
        <p:spPr>
          <a:xfrm>
            <a:off x="287791" y="557917"/>
            <a:ext cx="11440145" cy="1015663"/>
          </a:xfrm>
          <a:prstGeom prst="rect">
            <a:avLst/>
          </a:prstGeom>
          <a:noFill/>
        </p:spPr>
        <p:txBody>
          <a:bodyPr wrap="square" rtlCol="0">
            <a:spAutoFit/>
          </a:bodyPr>
          <a:lstStyle/>
          <a:p>
            <a:r>
              <a:rPr lang="en-US" sz="3600" b="1" dirty="0">
                <a:solidFill>
                  <a:schemeClr val="bg1"/>
                </a:solidFill>
              </a:rPr>
              <a:t>PROFESSIONAL DEVELOPMENT</a:t>
            </a:r>
          </a:p>
          <a:p>
            <a:endParaRPr lang="en-US" sz="2400" b="1" dirty="0"/>
          </a:p>
        </p:txBody>
      </p:sp>
    </p:spTree>
    <p:extLst>
      <p:ext uri="{BB962C8B-B14F-4D97-AF65-F5344CB8AC3E}">
        <p14:creationId xmlns:p14="http://schemas.microsoft.com/office/powerpoint/2010/main" val="187770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AAA71C-EF43-B588-D015-A918D488AFC2}"/>
              </a:ext>
            </a:extLst>
          </p:cNvPr>
          <p:cNvSpPr/>
          <p:nvPr/>
        </p:nvSpPr>
        <p:spPr>
          <a:xfrm>
            <a:off x="6686670" y="1452454"/>
            <a:ext cx="4827182" cy="589047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FD1C26F3-2A09-DBE5-A548-166167BB282E}"/>
              </a:ext>
            </a:extLst>
          </p:cNvPr>
          <p:cNvSpPr>
            <a:spLocks noGrp="1"/>
          </p:cNvSpPr>
          <p:nvPr>
            <p:ph sz="half" idx="1"/>
          </p:nvPr>
        </p:nvSpPr>
        <p:spPr>
          <a:xfrm>
            <a:off x="414670" y="1937385"/>
            <a:ext cx="5920414" cy="4920615"/>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1.5 Hour </a:t>
            </a:r>
            <a:r>
              <a:rPr lang="en-US" dirty="0">
                <a:latin typeface="Calibri" panose="020F0502020204030204" pitchFamily="34" charset="0"/>
                <a:ea typeface="Calibri" panose="020F0502020204030204" pitchFamily="34" charset="0"/>
                <a:cs typeface="Times New Roman" panose="02020603050405020304" pitchFamily="18" charset="0"/>
              </a:rPr>
              <a:t>W</a:t>
            </a:r>
            <a:r>
              <a:rPr lang="en-US" dirty="0">
                <a:effectLst/>
                <a:latin typeface="Calibri" panose="020F0502020204030204" pitchFamily="34" charset="0"/>
                <a:ea typeface="Calibri" panose="020F0502020204030204" pitchFamily="34" charset="0"/>
                <a:cs typeface="Times New Roman" panose="02020603050405020304" pitchFamily="18" charset="0"/>
              </a:rPr>
              <a:t>orkshop via Zoom </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After </a:t>
            </a:r>
            <a:r>
              <a:rPr lang="en-US" dirty="0">
                <a:latin typeface="Calibri" panose="020F0502020204030204" pitchFamily="34" charset="0"/>
                <a:ea typeface="Calibri" panose="020F0502020204030204" pitchFamily="34" charset="0"/>
                <a:cs typeface="Times New Roman" panose="02020603050405020304" pitchFamily="18" charset="0"/>
              </a:rPr>
              <a:t>S</a:t>
            </a:r>
            <a:r>
              <a:rPr lang="en-US" dirty="0">
                <a:effectLst/>
                <a:latin typeface="Calibri" panose="020F0502020204030204" pitchFamily="34" charset="0"/>
                <a:ea typeface="Calibri" panose="020F0502020204030204" pitchFamily="34" charset="0"/>
                <a:cs typeface="Times New Roman" panose="02020603050405020304" pitchFamily="18" charset="0"/>
              </a:rPr>
              <a:t>chool &amp; Statewide</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All Slide </a:t>
            </a:r>
            <a:r>
              <a:rPr lang="en-US" dirty="0">
                <a:latin typeface="Calibri" panose="020F0502020204030204" pitchFamily="34" charset="0"/>
                <a:ea typeface="Calibri" panose="020F0502020204030204" pitchFamily="34" charset="0"/>
                <a:cs typeface="Times New Roman" panose="02020603050405020304" pitchFamily="18" charset="0"/>
              </a:rPr>
              <a:t>D</a:t>
            </a:r>
            <a:r>
              <a:rPr lang="en-US" dirty="0">
                <a:effectLst/>
                <a:latin typeface="Calibri" panose="020F0502020204030204" pitchFamily="34" charset="0"/>
                <a:ea typeface="Calibri" panose="020F0502020204030204" pitchFamily="34" charset="0"/>
                <a:cs typeface="Times New Roman" panose="02020603050405020304" pitchFamily="18" charset="0"/>
              </a:rPr>
              <a:t>ecks, Activities, Lesson </a:t>
            </a:r>
            <a:r>
              <a:rPr lang="en-US" dirty="0">
                <a:latin typeface="Calibri" panose="020F0502020204030204" pitchFamily="34" charset="0"/>
                <a:ea typeface="Calibri" panose="020F0502020204030204" pitchFamily="34" charset="0"/>
                <a:cs typeface="Times New Roman" panose="02020603050405020304" pitchFamily="18" charset="0"/>
              </a:rPr>
              <a:t>P</a:t>
            </a:r>
            <a:r>
              <a:rPr lang="en-US" dirty="0">
                <a:effectLst/>
                <a:latin typeface="Calibri" panose="020F0502020204030204" pitchFamily="34" charset="0"/>
                <a:ea typeface="Calibri" panose="020F0502020204030204" pitchFamily="34" charset="0"/>
                <a:cs typeface="Times New Roman" panose="02020603050405020304" pitchFamily="18" charset="0"/>
              </a:rPr>
              <a:t>lans &amp; Resources </a:t>
            </a:r>
            <a:r>
              <a:rPr lang="en-US" dirty="0">
                <a:latin typeface="Calibri" panose="020F0502020204030204" pitchFamily="34" charset="0"/>
                <a:ea typeface="Calibri" panose="020F0502020204030204" pitchFamily="34" charset="0"/>
                <a:cs typeface="Times New Roman" panose="02020603050405020304" pitchFamily="18" charset="0"/>
              </a:rPr>
              <a:t>S</a:t>
            </a:r>
            <a:r>
              <a:rPr lang="en-US" dirty="0">
                <a:effectLst/>
                <a:latin typeface="Calibri" panose="020F0502020204030204" pitchFamily="34" charset="0"/>
                <a:ea typeface="Calibri" panose="020F0502020204030204" pitchFamily="34" charset="0"/>
                <a:cs typeface="Times New Roman" panose="02020603050405020304" pitchFamily="18" charset="0"/>
              </a:rPr>
              <a:t>hared with </a:t>
            </a:r>
            <a:r>
              <a:rPr lang="en-US" dirty="0">
                <a:latin typeface="Calibri" panose="020F0502020204030204" pitchFamily="34" charset="0"/>
                <a:ea typeface="Calibri" panose="020F0502020204030204" pitchFamily="34" charset="0"/>
                <a:cs typeface="Times New Roman" panose="02020603050405020304" pitchFamily="18" charset="0"/>
              </a:rPr>
              <a:t>P</a:t>
            </a:r>
            <a:r>
              <a:rPr lang="en-US" dirty="0">
                <a:effectLst/>
                <a:latin typeface="Calibri" panose="020F0502020204030204" pitchFamily="34" charset="0"/>
                <a:ea typeface="Calibri" panose="020F0502020204030204" pitchFamily="34" charset="0"/>
                <a:cs typeface="Times New Roman" panose="02020603050405020304" pitchFamily="18" charset="0"/>
              </a:rPr>
              <a:t>articipants</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Offered Approx. Every Three Weeks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extBox 1">
            <a:extLst>
              <a:ext uri="{FF2B5EF4-FFF2-40B4-BE49-F238E27FC236}">
                <a16:creationId xmlns:a16="http://schemas.microsoft.com/office/drawing/2014/main" id="{24E9AC3F-05A5-06E9-AD32-5888E71F8A92}"/>
              </a:ext>
            </a:extLst>
          </p:cNvPr>
          <p:cNvSpPr txBox="1"/>
          <p:nvPr/>
        </p:nvSpPr>
        <p:spPr>
          <a:xfrm>
            <a:off x="7018201" y="1725781"/>
            <a:ext cx="4389326" cy="4666021"/>
          </a:xfrm>
          <a:prstGeom prst="rect">
            <a:avLst/>
          </a:prstGeom>
          <a:noFill/>
        </p:spPr>
        <p:txBody>
          <a:bodyPr wrap="square" rtlCol="0">
            <a:spAutoFit/>
          </a:bodyPr>
          <a:lstStyle/>
          <a:p>
            <a:pPr>
              <a:lnSpc>
                <a:spcPct val="150000"/>
              </a:lnSpc>
            </a:pPr>
            <a:r>
              <a:rPr lang="en-US" sz="2000" b="1" dirty="0"/>
              <a:t>SAMPLE OF SUBJECTS ADDRESSED:</a:t>
            </a:r>
          </a:p>
          <a:p>
            <a:pPr marL="285750" indent="-285750">
              <a:lnSpc>
                <a:spcPct val="150000"/>
              </a:lnSpc>
              <a:buFont typeface="Arial" panose="020B0604020202020204" pitchFamily="34" charset="0"/>
              <a:buChar char="•"/>
            </a:pPr>
            <a:r>
              <a:rPr lang="en-US" dirty="0"/>
              <a:t>Creative Destruction &amp; Innovation Cycles</a:t>
            </a:r>
          </a:p>
          <a:p>
            <a:pPr marL="285750" indent="-285750">
              <a:lnSpc>
                <a:spcPct val="150000"/>
              </a:lnSpc>
              <a:buFont typeface="Arial" panose="020B0604020202020204" pitchFamily="34" charset="0"/>
              <a:buChar char="•"/>
            </a:pPr>
            <a:r>
              <a:rPr lang="en-US" dirty="0"/>
              <a:t>The Power of Branding</a:t>
            </a:r>
          </a:p>
          <a:p>
            <a:pPr marL="285750" indent="-285750">
              <a:lnSpc>
                <a:spcPct val="150000"/>
              </a:lnSpc>
              <a:buFont typeface="Arial" panose="020B0604020202020204" pitchFamily="34" charset="0"/>
              <a:buChar char="•"/>
            </a:pPr>
            <a:r>
              <a:rPr lang="en-US" dirty="0"/>
              <a:t>Agriculture Economics</a:t>
            </a:r>
          </a:p>
          <a:p>
            <a:pPr marL="285750" indent="-285750">
              <a:lnSpc>
                <a:spcPct val="150000"/>
              </a:lnSpc>
              <a:buFont typeface="Arial" panose="020B0604020202020204" pitchFamily="34" charset="0"/>
              <a:buChar char="•"/>
            </a:pPr>
            <a:r>
              <a:rPr lang="en-US" dirty="0"/>
              <a:t>Financial Investing</a:t>
            </a:r>
          </a:p>
          <a:p>
            <a:pPr marL="285750" indent="-285750">
              <a:lnSpc>
                <a:spcPct val="150000"/>
              </a:lnSpc>
              <a:buFont typeface="Arial" panose="020B0604020202020204" pitchFamily="34" charset="0"/>
              <a:buChar char="•"/>
            </a:pPr>
            <a:r>
              <a:rPr lang="en-US" dirty="0"/>
              <a:t>Functions of Taxation</a:t>
            </a:r>
          </a:p>
          <a:p>
            <a:pPr marL="285750" indent="-285750">
              <a:lnSpc>
                <a:spcPct val="150000"/>
              </a:lnSpc>
              <a:buFont typeface="Arial" panose="020B0604020202020204" pitchFamily="34" charset="0"/>
              <a:buChar char="•"/>
            </a:pPr>
            <a:r>
              <a:rPr lang="en-US" dirty="0"/>
              <a:t>Globalization and the Supply Chain</a:t>
            </a:r>
          </a:p>
          <a:p>
            <a:pPr marL="285750" indent="-285750">
              <a:lnSpc>
                <a:spcPct val="150000"/>
              </a:lnSpc>
              <a:buFont typeface="Arial" panose="020B0604020202020204" pitchFamily="34" charset="0"/>
              <a:buChar char="•"/>
            </a:pPr>
            <a:r>
              <a:rPr lang="en-US" dirty="0"/>
              <a:t>Inflation</a:t>
            </a:r>
          </a:p>
          <a:p>
            <a:pPr marL="285750" indent="-285750">
              <a:lnSpc>
                <a:spcPct val="150000"/>
              </a:lnSpc>
              <a:buFont typeface="Arial" panose="020B0604020202020204" pitchFamily="34" charset="0"/>
              <a:buChar char="•"/>
            </a:pPr>
            <a:r>
              <a:rPr lang="en-US" dirty="0"/>
              <a:t>NFTs, Meme Stocks, and SPACs</a:t>
            </a:r>
          </a:p>
          <a:p>
            <a:pPr marL="285750" indent="-285750">
              <a:lnSpc>
                <a:spcPct val="150000"/>
              </a:lnSpc>
              <a:buFont typeface="Arial" panose="020B0604020202020204" pitchFamily="34" charset="0"/>
              <a:buChar char="•"/>
            </a:pPr>
            <a:r>
              <a:rPr lang="en-US" dirty="0"/>
              <a:t>Measuring the Economy, Business Cycle</a:t>
            </a:r>
          </a:p>
          <a:p>
            <a:pPr marL="285750" indent="-285750">
              <a:lnSpc>
                <a:spcPct val="150000"/>
              </a:lnSpc>
              <a:buFont typeface="Arial" panose="020B0604020202020204" pitchFamily="34" charset="0"/>
              <a:buChar char="•"/>
            </a:pPr>
            <a:r>
              <a:rPr lang="en-US" dirty="0"/>
              <a:t>Economic Decision Making</a:t>
            </a:r>
          </a:p>
        </p:txBody>
      </p:sp>
      <p:sp>
        <p:nvSpPr>
          <p:cNvPr id="5" name="Rectangle 4">
            <a:extLst>
              <a:ext uri="{FF2B5EF4-FFF2-40B4-BE49-F238E27FC236}">
                <a16:creationId xmlns:a16="http://schemas.microsoft.com/office/drawing/2014/main" id="{D19448CB-3687-F6FC-4963-B634D937C048}"/>
              </a:ext>
            </a:extLst>
          </p:cNvPr>
          <p:cNvSpPr/>
          <p:nvPr/>
        </p:nvSpPr>
        <p:spPr>
          <a:xfrm>
            <a:off x="0" y="0"/>
            <a:ext cx="12192000" cy="145271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0BF988-5AB9-5AA1-B4F3-34327CAEDAE0}"/>
              </a:ext>
            </a:extLst>
          </p:cNvPr>
          <p:cNvSpPr txBox="1"/>
          <p:nvPr/>
        </p:nvSpPr>
        <p:spPr>
          <a:xfrm>
            <a:off x="287791" y="557917"/>
            <a:ext cx="11440145" cy="1015663"/>
          </a:xfrm>
          <a:prstGeom prst="rect">
            <a:avLst/>
          </a:prstGeom>
          <a:noFill/>
        </p:spPr>
        <p:txBody>
          <a:bodyPr wrap="square" rtlCol="0">
            <a:spAutoFit/>
          </a:bodyPr>
          <a:lstStyle/>
          <a:p>
            <a:r>
              <a:rPr lang="en-US" sz="3600" b="1" dirty="0">
                <a:solidFill>
                  <a:schemeClr val="bg1"/>
                </a:solidFill>
              </a:rPr>
              <a:t>PROFESSIONAL DEVELOPMENT</a:t>
            </a:r>
          </a:p>
          <a:p>
            <a:endParaRPr lang="en-US" sz="2400" b="1" dirty="0"/>
          </a:p>
        </p:txBody>
      </p:sp>
      <p:sp>
        <p:nvSpPr>
          <p:cNvPr id="3" name="TextBox 2">
            <a:extLst>
              <a:ext uri="{FF2B5EF4-FFF2-40B4-BE49-F238E27FC236}">
                <a16:creationId xmlns:a16="http://schemas.microsoft.com/office/drawing/2014/main" id="{C7B4C531-46DE-6DF5-7F19-470EB864C277}"/>
              </a:ext>
            </a:extLst>
          </p:cNvPr>
          <p:cNvSpPr txBox="1"/>
          <p:nvPr/>
        </p:nvSpPr>
        <p:spPr>
          <a:xfrm>
            <a:off x="6546308" y="710118"/>
            <a:ext cx="6145618" cy="523220"/>
          </a:xfrm>
          <a:prstGeom prst="rect">
            <a:avLst/>
          </a:prstGeom>
          <a:noFill/>
        </p:spPr>
        <p:txBody>
          <a:bodyPr wrap="square">
            <a:spAutoFit/>
          </a:bodyPr>
          <a:lstStyle/>
          <a:p>
            <a:pPr algn="ctr"/>
            <a:r>
              <a:rPr lang="en-US" sz="2800" b="1" i="1" dirty="0">
                <a:solidFill>
                  <a:schemeClr val="accent4">
                    <a:lumMod val="40000"/>
                    <a:lumOff val="60000"/>
                  </a:schemeClr>
                </a:solidFill>
                <a:effectLst/>
                <a:latin typeface="Fira Sans" panose="020B0503050000020004" pitchFamily="34" charset="0"/>
              </a:rPr>
              <a:t>Virtual Workshops</a:t>
            </a:r>
            <a:endParaRPr lang="en-US" sz="2800" dirty="0">
              <a:solidFill>
                <a:schemeClr val="accent4">
                  <a:lumMod val="40000"/>
                  <a:lumOff val="60000"/>
                </a:schemeClr>
              </a:solidFill>
              <a:effectLst/>
              <a:latin typeface="Fira Sans" panose="020B0503050000020004" pitchFamily="34" charset="0"/>
            </a:endParaRPr>
          </a:p>
        </p:txBody>
      </p:sp>
    </p:spTree>
    <p:extLst>
      <p:ext uri="{BB962C8B-B14F-4D97-AF65-F5344CB8AC3E}">
        <p14:creationId xmlns:p14="http://schemas.microsoft.com/office/powerpoint/2010/main" val="601527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175A25C-BFC3-084F-9A46-E3BC9B6DC73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A3D1933-E0AC-17C6-0197-AEC1A8949DF2}"/>
              </a:ext>
            </a:extLst>
          </p:cNvPr>
          <p:cNvSpPr txBox="1"/>
          <p:nvPr/>
        </p:nvSpPr>
        <p:spPr>
          <a:xfrm>
            <a:off x="2428240" y="101600"/>
            <a:ext cx="8990603" cy="523220"/>
          </a:xfrm>
          <a:prstGeom prst="rect">
            <a:avLst/>
          </a:prstGeom>
          <a:noFill/>
        </p:spPr>
        <p:txBody>
          <a:bodyPr wrap="none" rtlCol="0">
            <a:spAutoFit/>
          </a:bodyPr>
          <a:lstStyle/>
          <a:p>
            <a:r>
              <a:rPr lang="en-US" sz="2800" b="1" dirty="0"/>
              <a:t>Brett Burkey FCEE Director of Education, bburkey@fcee.org</a:t>
            </a:r>
          </a:p>
        </p:txBody>
      </p:sp>
    </p:spTree>
    <p:extLst>
      <p:ext uri="{BB962C8B-B14F-4D97-AF65-F5344CB8AC3E}">
        <p14:creationId xmlns:p14="http://schemas.microsoft.com/office/powerpoint/2010/main" val="24797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 </a:t>
            </a:r>
            <a:r>
              <a:rPr lang="en-US" sz="2800" dirty="0"/>
              <a:t>The case for financial literacy is obvious. High School graduates will be making financial decisions all their lives. As breadwinners and consumers, and as citizens and voters. A wide range of people will relentlessly bombard them with financial information and disinformation. They will need to have some capacity for critical judgement. They will need it whether or not they go on to college.”</a:t>
            </a:r>
          </a:p>
          <a:p>
            <a:pPr marL="0" indent="0">
              <a:buNone/>
            </a:pPr>
            <a:endParaRPr lang="en-US" sz="2800" dirty="0"/>
          </a:p>
          <a:p>
            <a:pPr marL="0" indent="0" algn="r">
              <a:buNone/>
            </a:pPr>
            <a:r>
              <a:rPr lang="en-US" sz="2800" dirty="0"/>
              <a:t>Quote from James Tobin 1981 Nobel Laureate in Economic Sciences</a:t>
            </a:r>
          </a:p>
        </p:txBody>
      </p:sp>
    </p:spTree>
    <p:extLst>
      <p:ext uri="{BB962C8B-B14F-4D97-AF65-F5344CB8AC3E}">
        <p14:creationId xmlns:p14="http://schemas.microsoft.com/office/powerpoint/2010/main" val="333955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375EBBB-CC70-EF66-C486-F0C2085FC416}"/>
              </a:ext>
            </a:extLst>
          </p:cNvPr>
          <p:cNvSpPr>
            <a:spLocks noGrp="1"/>
          </p:cNvSpPr>
          <p:nvPr>
            <p:ph type="title"/>
          </p:nvPr>
        </p:nvSpPr>
        <p:spPr/>
        <p:txBody>
          <a:bodyPr>
            <a:noAutofit/>
          </a:bodyPr>
          <a:lstStyle/>
          <a:p>
            <a:pPr algn="ctr"/>
            <a:r>
              <a:rPr lang="en-US" sz="3200" dirty="0"/>
              <a:t>Parents Are Increasingly Worried About Money, and Kids Are More Aware of This Stress Than Parents Realize</a:t>
            </a:r>
          </a:p>
        </p:txBody>
      </p:sp>
      <p:sp>
        <p:nvSpPr>
          <p:cNvPr id="17" name="Content Placeholder 16">
            <a:extLst>
              <a:ext uri="{FF2B5EF4-FFF2-40B4-BE49-F238E27FC236}">
                <a16:creationId xmlns:a16="http://schemas.microsoft.com/office/drawing/2014/main" id="{B1174112-6D13-E593-3463-25D6477FB81B}"/>
              </a:ext>
            </a:extLst>
          </p:cNvPr>
          <p:cNvSpPr>
            <a:spLocks noGrp="1"/>
          </p:cNvSpPr>
          <p:nvPr>
            <p:ph idx="1"/>
          </p:nvPr>
        </p:nvSpPr>
        <p:spPr/>
        <p:txBody>
          <a:bodyPr>
            <a:normAutofit/>
          </a:bodyPr>
          <a:lstStyle/>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55% Of parents feel more worried about money today than in 2019</a:t>
            </a:r>
          </a:p>
          <a:p>
            <a:endParaRPr lang="en-US" dirty="0"/>
          </a:p>
          <a:p>
            <a:pPr marL="0">
              <a:spcBef>
                <a:spcPts val="0"/>
              </a:spcBef>
            </a:pPr>
            <a:r>
              <a:rPr lang="en-US" dirty="0"/>
              <a:t>54% of parents agree their kids are aware of the financial strain of the</a:t>
            </a:r>
          </a:p>
          <a:p>
            <a:pPr marL="0" indent="0">
              <a:spcBef>
                <a:spcPts val="0"/>
              </a:spcBef>
              <a:buNone/>
            </a:pPr>
            <a:r>
              <a:rPr lang="en-US" dirty="0"/>
              <a:t>   household</a:t>
            </a:r>
          </a:p>
          <a:p>
            <a:pPr marL="0">
              <a:spcBef>
                <a:spcPts val="0"/>
              </a:spcBef>
            </a:pPr>
            <a:endParaRPr lang="en-US" dirty="0"/>
          </a:p>
          <a:p>
            <a:pPr marL="0">
              <a:spcBef>
                <a:spcPts val="0"/>
              </a:spcBef>
            </a:pPr>
            <a:r>
              <a:rPr lang="en-US" dirty="0"/>
              <a:t>75% of kids agree their parents seemed worried about money</a:t>
            </a:r>
          </a:p>
          <a:p>
            <a:endParaRPr lang="en-US" dirty="0"/>
          </a:p>
        </p:txBody>
      </p:sp>
    </p:spTree>
    <p:extLst>
      <p:ext uri="{BB962C8B-B14F-4D97-AF65-F5344CB8AC3E}">
        <p14:creationId xmlns:p14="http://schemas.microsoft.com/office/powerpoint/2010/main" val="115085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874A-BF0A-51B6-A175-D19C12AE8E9C}"/>
              </a:ext>
            </a:extLst>
          </p:cNvPr>
          <p:cNvSpPr>
            <a:spLocks noGrp="1"/>
          </p:cNvSpPr>
          <p:nvPr>
            <p:ph type="title"/>
          </p:nvPr>
        </p:nvSpPr>
        <p:spPr/>
        <p:txBody>
          <a:bodyPr/>
          <a:lstStyle/>
          <a:p>
            <a:pPr algn="ctr"/>
            <a:r>
              <a:rPr lang="en-US" b="1" dirty="0"/>
              <a:t>Millennials and Gen Z</a:t>
            </a:r>
          </a:p>
        </p:txBody>
      </p:sp>
      <p:sp>
        <p:nvSpPr>
          <p:cNvPr id="3" name="Slide Number Placeholder 2">
            <a:extLst>
              <a:ext uri="{FF2B5EF4-FFF2-40B4-BE49-F238E27FC236}">
                <a16:creationId xmlns:a16="http://schemas.microsoft.com/office/drawing/2014/main" id="{028B47D1-3BC4-32CE-C5F7-D9C471E66028}"/>
              </a:ext>
            </a:extLst>
          </p:cNvPr>
          <p:cNvSpPr>
            <a:spLocks noGrp="1"/>
          </p:cNvSpPr>
          <p:nvPr>
            <p:ph type="sldNum" sz="quarter" idx="12"/>
          </p:nvPr>
        </p:nvSpPr>
        <p:spPr/>
        <p:txBody>
          <a:bodyPr/>
          <a:lstStyle/>
          <a:p>
            <a:fld id="{C263D6C4-4840-40CC-AC84-17E24B3B7BDE}" type="slidenum">
              <a:rPr lang="en-US" noProof="0" smtClean="0"/>
              <a:pPr/>
              <a:t>5</a:t>
            </a:fld>
            <a:endParaRPr lang="en-US" noProof="0" dirty="0"/>
          </a:p>
        </p:txBody>
      </p:sp>
      <p:sp>
        <p:nvSpPr>
          <p:cNvPr id="4" name="Content Placeholder 3">
            <a:extLst>
              <a:ext uri="{FF2B5EF4-FFF2-40B4-BE49-F238E27FC236}">
                <a16:creationId xmlns:a16="http://schemas.microsoft.com/office/drawing/2014/main" id="{BB6B23FB-6EE7-5720-BB27-0E8728774FFA}"/>
              </a:ext>
            </a:extLst>
          </p:cNvPr>
          <p:cNvSpPr>
            <a:spLocks noGrp="1"/>
          </p:cNvSpPr>
          <p:nvPr>
            <p:ph sz="half" idx="1"/>
          </p:nvPr>
        </p:nvSpPr>
        <p:spPr/>
        <p:txBody>
          <a:bodyPr>
            <a:noAutofit/>
          </a:bodyPr>
          <a:lstStyle/>
          <a:p>
            <a:r>
              <a:rPr lang="en-US" sz="2200" dirty="0"/>
              <a:t>Nearly half of 18-to-29-year-olds are living with their families, more than any time since the 1940s</a:t>
            </a:r>
          </a:p>
          <a:p>
            <a:r>
              <a:rPr lang="en-US" sz="2200" dirty="0"/>
              <a:t>Rents are more than 20% higher than before the pandemic, low inventory and a lot of competition.</a:t>
            </a:r>
          </a:p>
          <a:p>
            <a:r>
              <a:rPr lang="en-US" sz="2200" dirty="0"/>
              <a:t>Mortgage interest rates are close to 8%</a:t>
            </a:r>
          </a:p>
          <a:p>
            <a:r>
              <a:rPr lang="en-US" sz="2200" dirty="0"/>
              <a:t>Florida leads the nation in rental unaffordability, with almost 57% of all renters considered cost-burdened.</a:t>
            </a:r>
          </a:p>
          <a:p>
            <a:r>
              <a:rPr lang="en-US" sz="2200" dirty="0"/>
              <a:t>The average Florida HOI premium has tripled in five years.</a:t>
            </a:r>
          </a:p>
        </p:txBody>
      </p:sp>
      <p:pic>
        <p:nvPicPr>
          <p:cNvPr id="7" name="Content Placeholder 6" descr="A graph of a house price&#10;&#10;Description automatically generated">
            <a:extLst>
              <a:ext uri="{FF2B5EF4-FFF2-40B4-BE49-F238E27FC236}">
                <a16:creationId xmlns:a16="http://schemas.microsoft.com/office/drawing/2014/main" id="{E964509E-E964-D3CB-82A1-A1A67BDDC5EA}"/>
              </a:ext>
            </a:extLst>
          </p:cNvPr>
          <p:cNvPicPr>
            <a:picLocks noGrp="1" noChangeAspect="1"/>
          </p:cNvPicPr>
          <p:nvPr>
            <p:ph sz="half" idx="2"/>
          </p:nvPr>
        </p:nvPicPr>
        <p:blipFill>
          <a:blip r:embed="rId3"/>
          <a:stretch>
            <a:fillRect/>
          </a:stretch>
        </p:blipFill>
        <p:spPr>
          <a:xfrm>
            <a:off x="5994400" y="2084564"/>
            <a:ext cx="5818718" cy="4034311"/>
          </a:xfrm>
        </p:spPr>
      </p:pic>
    </p:spTree>
    <p:extLst>
      <p:ext uri="{BB962C8B-B14F-4D97-AF65-F5344CB8AC3E}">
        <p14:creationId xmlns:p14="http://schemas.microsoft.com/office/powerpoint/2010/main" val="4251784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21EB-6C5A-DDD3-7026-F84BE39F074D}"/>
              </a:ext>
            </a:extLst>
          </p:cNvPr>
          <p:cNvSpPr>
            <a:spLocks noGrp="1"/>
          </p:cNvSpPr>
          <p:nvPr>
            <p:ph type="title"/>
          </p:nvPr>
        </p:nvSpPr>
        <p:spPr/>
        <p:txBody>
          <a:bodyPr>
            <a:normAutofit/>
          </a:bodyPr>
          <a:lstStyle/>
          <a:p>
            <a:pPr algn="ctr"/>
            <a:r>
              <a:rPr lang="en-US" sz="4800" b="1" dirty="0">
                <a:solidFill>
                  <a:schemeClr val="tx1"/>
                </a:solidFill>
              </a:rPr>
              <a:t>A New Era of Fatalism</a:t>
            </a:r>
          </a:p>
        </p:txBody>
      </p:sp>
      <p:sp>
        <p:nvSpPr>
          <p:cNvPr id="3" name="Slide Number Placeholder 2">
            <a:extLst>
              <a:ext uri="{FF2B5EF4-FFF2-40B4-BE49-F238E27FC236}">
                <a16:creationId xmlns:a16="http://schemas.microsoft.com/office/drawing/2014/main" id="{2C8701AD-0FFB-C8AC-A546-A0A9804330D9}"/>
              </a:ext>
            </a:extLst>
          </p:cNvPr>
          <p:cNvSpPr>
            <a:spLocks noGrp="1"/>
          </p:cNvSpPr>
          <p:nvPr>
            <p:ph type="sldNum" sz="quarter" idx="12"/>
          </p:nvPr>
        </p:nvSpPr>
        <p:spPr/>
        <p:txBody>
          <a:bodyPr/>
          <a:lstStyle/>
          <a:p>
            <a:fld id="{C263D6C4-4840-40CC-AC84-17E24B3B7BDE}" type="slidenum">
              <a:rPr lang="en-US" noProof="0" smtClean="0"/>
              <a:pPr/>
              <a:t>6</a:t>
            </a:fld>
            <a:endParaRPr lang="en-US" noProof="0" dirty="0"/>
          </a:p>
        </p:txBody>
      </p:sp>
      <p:pic>
        <p:nvPicPr>
          <p:cNvPr id="9" name="Content Placeholder 8" descr="A cartoon of a family with a baby&#10;&#10;Description automatically generated">
            <a:extLst>
              <a:ext uri="{FF2B5EF4-FFF2-40B4-BE49-F238E27FC236}">
                <a16:creationId xmlns:a16="http://schemas.microsoft.com/office/drawing/2014/main" id="{F33D2B7A-2D5F-F131-57F6-1844C8843E21}"/>
              </a:ext>
            </a:extLst>
          </p:cNvPr>
          <p:cNvPicPr>
            <a:picLocks noGrp="1" noChangeAspect="1"/>
          </p:cNvPicPr>
          <p:nvPr>
            <p:ph sz="half" idx="1"/>
          </p:nvPr>
        </p:nvPicPr>
        <p:blipFill>
          <a:blip r:embed="rId2"/>
          <a:stretch>
            <a:fillRect/>
          </a:stretch>
        </p:blipFill>
        <p:spPr>
          <a:xfrm>
            <a:off x="442913" y="1841875"/>
            <a:ext cx="5184775" cy="4010863"/>
          </a:xfrm>
        </p:spPr>
      </p:pic>
      <p:sp>
        <p:nvSpPr>
          <p:cNvPr id="5" name="Content Placeholder 4">
            <a:extLst>
              <a:ext uri="{FF2B5EF4-FFF2-40B4-BE49-F238E27FC236}">
                <a16:creationId xmlns:a16="http://schemas.microsoft.com/office/drawing/2014/main" id="{07A9EE44-0E38-2FC3-EAA8-0001C73C0980}"/>
              </a:ext>
            </a:extLst>
          </p:cNvPr>
          <p:cNvSpPr>
            <a:spLocks noGrp="1"/>
          </p:cNvSpPr>
          <p:nvPr>
            <p:ph sz="half" idx="2"/>
          </p:nvPr>
        </p:nvSpPr>
        <p:spPr/>
        <p:txBody>
          <a:bodyPr/>
          <a:lstStyle/>
          <a:p>
            <a:pPr marL="457200" marR="0" lvl="0" indent="-457200" algn="l" defTabSz="914400" rtl="0" eaLnBrk="1" fontAlgn="auto" latinLnBrk="0" hangingPunct="1">
              <a:lnSpc>
                <a:spcPct val="90000"/>
              </a:lnSpc>
              <a:spcBef>
                <a:spcPts val="1000"/>
              </a:spcBef>
              <a:spcAft>
                <a:spcPts val="0"/>
              </a:spcAft>
              <a:buClr>
                <a:srgbClr val="47C3D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a:ea typeface="+mn-ea"/>
                <a:cs typeface="+mn-cs"/>
              </a:rPr>
              <a:t>“The traditional rules of fiscal responsibility won’t work.”</a:t>
            </a:r>
          </a:p>
          <a:p>
            <a:pPr marL="457200" marR="0" lvl="0" indent="-457200" algn="l" defTabSz="914400" rtl="0" eaLnBrk="1" fontAlgn="auto" latinLnBrk="0" hangingPunct="1">
              <a:lnSpc>
                <a:spcPct val="90000"/>
              </a:lnSpc>
              <a:spcBef>
                <a:spcPts val="1000"/>
              </a:spcBef>
              <a:spcAft>
                <a:spcPts val="0"/>
              </a:spcAft>
              <a:buClr>
                <a:srgbClr val="47C3D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a:ea typeface="+mn-ea"/>
                <a:cs typeface="+mn-cs"/>
              </a:rPr>
              <a:t>The pandemic showed the instability of any long-term plans related to health, work or day-to-day life.</a:t>
            </a:r>
          </a:p>
          <a:p>
            <a:pPr marL="457200" marR="0" lvl="0" indent="-457200" algn="l" defTabSz="914400" rtl="0" eaLnBrk="1" fontAlgn="auto" latinLnBrk="0" hangingPunct="1">
              <a:lnSpc>
                <a:spcPct val="90000"/>
              </a:lnSpc>
              <a:spcBef>
                <a:spcPts val="1000"/>
              </a:spcBef>
              <a:spcAft>
                <a:spcPts val="0"/>
              </a:spcAft>
              <a:buClr>
                <a:srgbClr val="47C3D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a:ea typeface="+mn-ea"/>
                <a:cs typeface="+mn-cs"/>
              </a:rPr>
              <a:t>Fears of climate change create an urgency</a:t>
            </a:r>
          </a:p>
          <a:p>
            <a:pPr marL="457200" marR="0" lvl="0" indent="-457200" algn="l" defTabSz="914400" rtl="0" eaLnBrk="1" fontAlgn="auto" latinLnBrk="0" hangingPunct="1">
              <a:lnSpc>
                <a:spcPct val="90000"/>
              </a:lnSpc>
              <a:spcBef>
                <a:spcPts val="1000"/>
              </a:spcBef>
              <a:spcAft>
                <a:spcPts val="0"/>
              </a:spcAft>
              <a:buClr>
                <a:srgbClr val="47C3D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a:ea typeface="+mn-ea"/>
                <a:cs typeface="+mn-cs"/>
              </a:rPr>
              <a:t>Many consumers putting short-term needs and goals above long-term ones</a:t>
            </a:r>
          </a:p>
          <a:p>
            <a:pPr marL="457200" marR="0" lvl="0" indent="-457200" algn="l" defTabSz="914400" rtl="0" eaLnBrk="1" fontAlgn="auto" latinLnBrk="0" hangingPunct="1">
              <a:lnSpc>
                <a:spcPct val="90000"/>
              </a:lnSpc>
              <a:spcBef>
                <a:spcPts val="1000"/>
              </a:spcBef>
              <a:spcAft>
                <a:spcPts val="0"/>
              </a:spcAft>
              <a:buClr>
                <a:srgbClr val="47C3D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a:ea typeface="+mn-ea"/>
                <a:cs typeface="+mn-cs"/>
              </a:rPr>
              <a:t>Spend the money now because there may not be tomorrow. </a:t>
            </a:r>
          </a:p>
          <a:p>
            <a:endParaRPr lang="en-US" dirty="0"/>
          </a:p>
        </p:txBody>
      </p:sp>
    </p:spTree>
    <p:extLst>
      <p:ext uri="{BB962C8B-B14F-4D97-AF65-F5344CB8AC3E}">
        <p14:creationId xmlns:p14="http://schemas.microsoft.com/office/powerpoint/2010/main" val="1816901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01AF-E9F6-71FB-42FD-9D4291A40D1B}"/>
              </a:ext>
            </a:extLst>
          </p:cNvPr>
          <p:cNvSpPr>
            <a:spLocks noGrp="1"/>
          </p:cNvSpPr>
          <p:nvPr>
            <p:ph type="title"/>
          </p:nvPr>
        </p:nvSpPr>
        <p:spPr/>
        <p:txBody>
          <a:bodyPr>
            <a:normAutofit/>
          </a:bodyPr>
          <a:lstStyle/>
          <a:p>
            <a:pPr algn="ctr"/>
            <a:r>
              <a:rPr lang="en-US" sz="4800" b="1" dirty="0">
                <a:solidFill>
                  <a:schemeClr val="tx1"/>
                </a:solidFill>
              </a:rPr>
              <a:t>YOLO: You Only Live Once</a:t>
            </a:r>
          </a:p>
        </p:txBody>
      </p:sp>
      <p:sp>
        <p:nvSpPr>
          <p:cNvPr id="3" name="Slide Number Placeholder 2">
            <a:extLst>
              <a:ext uri="{FF2B5EF4-FFF2-40B4-BE49-F238E27FC236}">
                <a16:creationId xmlns:a16="http://schemas.microsoft.com/office/drawing/2014/main" id="{D0B450DE-F5B7-B653-6D1A-DF16201ABC2B}"/>
              </a:ext>
            </a:extLst>
          </p:cNvPr>
          <p:cNvSpPr>
            <a:spLocks noGrp="1"/>
          </p:cNvSpPr>
          <p:nvPr>
            <p:ph type="sldNum" sz="quarter" idx="12"/>
          </p:nvPr>
        </p:nvSpPr>
        <p:spPr/>
        <p:txBody>
          <a:bodyPr/>
          <a:lstStyle/>
          <a:p>
            <a:fld id="{C263D6C4-4840-40CC-AC84-17E24B3B7BDE}" type="slidenum">
              <a:rPr lang="en-US" noProof="0" smtClean="0"/>
              <a:pPr/>
              <a:t>7</a:t>
            </a:fld>
            <a:endParaRPr lang="en-US" noProof="0" dirty="0"/>
          </a:p>
        </p:txBody>
      </p:sp>
      <p:pic>
        <p:nvPicPr>
          <p:cNvPr id="7" name="Content Placeholder 6" descr="A cartoon person in a suit holding shopping bags&#10;&#10;Description automatically generated">
            <a:extLst>
              <a:ext uri="{FF2B5EF4-FFF2-40B4-BE49-F238E27FC236}">
                <a16:creationId xmlns:a16="http://schemas.microsoft.com/office/drawing/2014/main" id="{BBD1F032-FD96-77E3-F584-F6463D08E644}"/>
              </a:ext>
            </a:extLst>
          </p:cNvPr>
          <p:cNvPicPr>
            <a:picLocks noGrp="1" noChangeAspect="1"/>
          </p:cNvPicPr>
          <p:nvPr>
            <p:ph sz="half" idx="1"/>
          </p:nvPr>
        </p:nvPicPr>
        <p:blipFill>
          <a:blip r:embed="rId2"/>
          <a:stretch>
            <a:fillRect/>
          </a:stretch>
        </p:blipFill>
        <p:spPr>
          <a:xfrm>
            <a:off x="790094" y="1920085"/>
            <a:ext cx="4490412" cy="4659313"/>
          </a:xfrm>
        </p:spPr>
      </p:pic>
      <p:sp>
        <p:nvSpPr>
          <p:cNvPr id="5" name="Content Placeholder 4">
            <a:extLst>
              <a:ext uri="{FF2B5EF4-FFF2-40B4-BE49-F238E27FC236}">
                <a16:creationId xmlns:a16="http://schemas.microsoft.com/office/drawing/2014/main" id="{6E51B939-65A5-0A55-B9DC-CEC7FCE03F20}"/>
              </a:ext>
            </a:extLst>
          </p:cNvPr>
          <p:cNvSpPr>
            <a:spLocks noGrp="1"/>
          </p:cNvSpPr>
          <p:nvPr>
            <p:ph sz="half" idx="2"/>
          </p:nvPr>
        </p:nvSpPr>
        <p:spPr>
          <a:xfrm>
            <a:off x="6197600" y="2098612"/>
            <a:ext cx="5384800" cy="4434840"/>
          </a:xfrm>
        </p:spPr>
        <p:txBody>
          <a:bodyPr>
            <a:normAutofit fontScale="92500"/>
          </a:bodyPr>
          <a:lstStyle/>
          <a:p>
            <a:r>
              <a:rPr lang="en-US" sz="2400" dirty="0"/>
              <a:t>Present Bias is the tendency for humans to settle for a smaller reward in the present rather than wait for a larger reward in the future.</a:t>
            </a:r>
          </a:p>
          <a:p>
            <a:r>
              <a:rPr lang="en-US" sz="2400" dirty="0"/>
              <a:t>It is evident in our pursuit of immediate gratification and a lack of patience for delayed gratification. </a:t>
            </a:r>
          </a:p>
          <a:p>
            <a:r>
              <a:rPr lang="en-US" sz="2400" dirty="0"/>
              <a:t>A person might choose to spend money on a vacation instead of saving for retirement or opt for a high-calorie dessert instead of a healthier diet.</a:t>
            </a:r>
          </a:p>
          <a:p>
            <a:pPr marL="0" indent="0">
              <a:buNone/>
            </a:pPr>
            <a:endParaRPr lang="en-US" dirty="0"/>
          </a:p>
        </p:txBody>
      </p:sp>
    </p:spTree>
    <p:extLst>
      <p:ext uri="{BB962C8B-B14F-4D97-AF65-F5344CB8AC3E}">
        <p14:creationId xmlns:p14="http://schemas.microsoft.com/office/powerpoint/2010/main" val="3684453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F90A-04D2-5582-67C9-328403063F1C}"/>
              </a:ext>
            </a:extLst>
          </p:cNvPr>
          <p:cNvSpPr>
            <a:spLocks noGrp="1"/>
          </p:cNvSpPr>
          <p:nvPr>
            <p:ph type="title"/>
          </p:nvPr>
        </p:nvSpPr>
        <p:spPr>
          <a:xfrm>
            <a:off x="3455987" y="1168111"/>
            <a:ext cx="5280025" cy="650529"/>
          </a:xfrm>
        </p:spPr>
        <p:txBody>
          <a:bodyPr vert="horz" lIns="91440" tIns="45720" rIns="91440" bIns="45720" rtlCol="0" anchor="b">
            <a:noAutofit/>
          </a:bodyPr>
          <a:lstStyle/>
          <a:p>
            <a:pPr algn="ctr"/>
            <a:r>
              <a:rPr lang="en-US" sz="4800" b="1" dirty="0">
                <a:solidFill>
                  <a:schemeClr val="tx1"/>
                </a:solidFill>
              </a:rPr>
              <a:t>Herd Mentality</a:t>
            </a:r>
          </a:p>
        </p:txBody>
      </p:sp>
      <p:sp>
        <p:nvSpPr>
          <p:cNvPr id="3" name="Content Placeholder 2">
            <a:extLst>
              <a:ext uri="{FF2B5EF4-FFF2-40B4-BE49-F238E27FC236}">
                <a16:creationId xmlns:a16="http://schemas.microsoft.com/office/drawing/2014/main" id="{C382A537-E47C-313D-D22F-31B3E5FF07B4}"/>
              </a:ext>
            </a:extLst>
          </p:cNvPr>
          <p:cNvSpPr>
            <a:spLocks noGrp="1"/>
          </p:cNvSpPr>
          <p:nvPr>
            <p:ph sz="half" idx="1"/>
          </p:nvPr>
        </p:nvSpPr>
        <p:spPr>
          <a:xfrm>
            <a:off x="996436" y="2001593"/>
            <a:ext cx="5099564" cy="4467468"/>
          </a:xfrm>
        </p:spPr>
        <p:txBody>
          <a:bodyPr vert="horz" lIns="91440" tIns="45720" rIns="91440" bIns="45720" rtlCol="0" anchor="t">
            <a:noAutofit/>
          </a:bodyPr>
          <a:lstStyle/>
          <a:p>
            <a:endParaRPr lang="en-US" sz="2400" dirty="0"/>
          </a:p>
          <a:p>
            <a:r>
              <a:rPr lang="en-US" sz="2400" dirty="0"/>
              <a:t>We take cues on what we should be doing from those around us.</a:t>
            </a:r>
          </a:p>
          <a:p>
            <a:r>
              <a:rPr lang="en-US" sz="2400" dirty="0"/>
              <a:t>Individual ideals and principles are overtaken by group values.</a:t>
            </a:r>
          </a:p>
          <a:p>
            <a:r>
              <a:rPr lang="en-US" sz="2400" dirty="0"/>
              <a:t>Everyone else must have done their homework in advance of the decision so the short cut is to just follow along.</a:t>
            </a:r>
          </a:p>
        </p:txBody>
      </p:sp>
      <p:pic>
        <p:nvPicPr>
          <p:cNvPr id="6" name="Content Placeholder 5" descr="A group of men in suits and ties&#10;&#10;Description automatically generated">
            <a:extLst>
              <a:ext uri="{FF2B5EF4-FFF2-40B4-BE49-F238E27FC236}">
                <a16:creationId xmlns:a16="http://schemas.microsoft.com/office/drawing/2014/main" id="{6D22BBE4-8A63-526F-1C8D-031A4E0F805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995" r="7029" b="1"/>
          <a:stretch/>
        </p:blipFill>
        <p:spPr>
          <a:xfrm>
            <a:off x="6668769" y="2212095"/>
            <a:ext cx="4992895" cy="4046465"/>
          </a:xfrm>
          <a:prstGeom prst="rect">
            <a:avLst/>
          </a:prstGeom>
        </p:spPr>
      </p:pic>
    </p:spTree>
    <p:extLst>
      <p:ext uri="{BB962C8B-B14F-4D97-AF65-F5344CB8AC3E}">
        <p14:creationId xmlns:p14="http://schemas.microsoft.com/office/powerpoint/2010/main" val="2732590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2"/>
          <p:cNvSpPr txBox="1">
            <a:spLocks noGrp="1"/>
          </p:cNvSpPr>
          <p:nvPr>
            <p:ph type="title"/>
          </p:nvPr>
        </p:nvSpPr>
        <p:spPr>
          <a:xfrm>
            <a:off x="786663" y="753228"/>
            <a:ext cx="9613861" cy="10809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rebuchet MS"/>
              <a:buNone/>
            </a:pPr>
            <a:r>
              <a:rPr lang="en-US" sz="4800" b="1" dirty="0">
                <a:solidFill>
                  <a:schemeClr val="tx1"/>
                </a:solidFill>
              </a:rPr>
              <a:t>Don’t Let This Be Your Identity</a:t>
            </a:r>
            <a:endParaRPr sz="4800" b="1" dirty="0">
              <a:solidFill>
                <a:schemeClr val="tx1"/>
              </a:solidFill>
            </a:endParaRPr>
          </a:p>
        </p:txBody>
      </p:sp>
      <p:pic>
        <p:nvPicPr>
          <p:cNvPr id="465" name="Google Shape;465;p22" descr="A picture containing text, book&#10;&#10;Description automatically generated"/>
          <p:cNvPicPr preferRelativeResize="0">
            <a:picLocks noGrp="1"/>
          </p:cNvPicPr>
          <p:nvPr>
            <p:ph type="body" idx="1"/>
          </p:nvPr>
        </p:nvPicPr>
        <p:blipFill rotWithShape="1">
          <a:blip r:embed="rId3">
            <a:alphaModFix/>
          </a:blip>
          <a:srcRect/>
          <a:stretch/>
        </p:blipFill>
        <p:spPr>
          <a:xfrm>
            <a:off x="1117600" y="2052320"/>
            <a:ext cx="3637626" cy="3883343"/>
          </a:xfrm>
          <a:prstGeom prst="rect">
            <a:avLst/>
          </a:prstGeom>
          <a:noFill/>
          <a:ln>
            <a:noFill/>
          </a:ln>
        </p:spPr>
      </p:pic>
      <p:pic>
        <p:nvPicPr>
          <p:cNvPr id="466" name="Google Shape;466;p22" descr="A close-up of a tombstone&#10;&#10;Description automatically generated with low confidence"/>
          <p:cNvPicPr preferRelativeResize="0">
            <a:picLocks noGrp="1"/>
          </p:cNvPicPr>
          <p:nvPr>
            <p:ph type="body" idx="2"/>
          </p:nvPr>
        </p:nvPicPr>
        <p:blipFill rotWithShape="1">
          <a:blip r:embed="rId4">
            <a:alphaModFix/>
          </a:blip>
          <a:srcRect/>
          <a:stretch/>
        </p:blipFill>
        <p:spPr>
          <a:xfrm>
            <a:off x="5593594" y="2336800"/>
            <a:ext cx="4700588" cy="2445899"/>
          </a:xfrm>
          <a:prstGeom prst="rect">
            <a:avLst/>
          </a:prstGeom>
          <a:noFill/>
          <a:ln>
            <a:noFill/>
          </a:ln>
        </p:spPr>
      </p:pic>
      <p:sp>
        <p:nvSpPr>
          <p:cNvPr id="467" name="Google Shape;467;p22"/>
          <p:cNvSpPr txBox="1"/>
          <p:nvPr/>
        </p:nvSpPr>
        <p:spPr>
          <a:xfrm>
            <a:off x="5010150" y="4943475"/>
            <a:ext cx="6886575"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t>So many personal finance decisions are guided by the “cult of consumerism” that dominates our markets. People begin to spend without intention and lose their identity to their possessions. </a:t>
            </a:r>
            <a:endParaRPr sz="2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7">
                                            <p:txEl>
                                              <p:pRg st="0" end="0"/>
                                            </p:txEl>
                                          </p:spTgt>
                                        </p:tgtEl>
                                        <p:attrNameLst>
                                          <p:attrName>style.visibility</p:attrName>
                                        </p:attrNameLst>
                                      </p:cBhvr>
                                      <p:to>
                                        <p:strVal val="visible"/>
                                      </p:to>
                                    </p:set>
                                    <p:anim calcmode="lin" valueType="num">
                                      <p:cBhvr additive="base">
                                        <p:cTn id="7" dur="500"/>
                                        <p:tgtEl>
                                          <p:spTgt spid="4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brainstorming presentation</Template>
  <TotalTime>5717</TotalTime>
  <Words>972</Words>
  <Application>Microsoft Office PowerPoint</Application>
  <PresentationFormat>Widescreen</PresentationFormat>
  <Paragraphs>101</Paragraphs>
  <Slides>22</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Arial</vt:lpstr>
      <vt:lpstr>Calibri</vt:lpstr>
      <vt:lpstr>Calibri Light</vt:lpstr>
      <vt:lpstr>Century Gothic</vt:lpstr>
      <vt:lpstr>Esteban</vt:lpstr>
      <vt:lpstr>Fira Sans</vt:lpstr>
      <vt:lpstr>Palatino Linotype</vt:lpstr>
      <vt:lpstr>Playfair Display</vt:lpstr>
      <vt:lpstr>Poppins</vt:lpstr>
      <vt:lpstr>Symbol</vt:lpstr>
      <vt:lpstr>Times New Roman</vt:lpstr>
      <vt:lpstr>Trebuchet MS</vt:lpstr>
      <vt:lpstr>Wingdings 2</vt:lpstr>
      <vt:lpstr>Presentation on brainstorming</vt:lpstr>
      <vt:lpstr>Office Theme</vt:lpstr>
      <vt:lpstr>Strengthening Financial Capability</vt:lpstr>
      <vt:lpstr>PowerPoint Presentation</vt:lpstr>
      <vt:lpstr>PowerPoint Presentation</vt:lpstr>
      <vt:lpstr>Parents Are Increasingly Worried About Money, and Kids Are More Aware of This Stress Than Parents Realize</vt:lpstr>
      <vt:lpstr>Millennials and Gen Z</vt:lpstr>
      <vt:lpstr>A New Era of Fatalism</vt:lpstr>
      <vt:lpstr>YOLO: You Only Live Once</vt:lpstr>
      <vt:lpstr>Herd Mentality</vt:lpstr>
      <vt:lpstr>Don’t Let This Be Your Identity</vt:lpstr>
      <vt:lpstr>Essential For Your Career</vt:lpstr>
      <vt:lpstr>The Benefits to Your Career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Financial Capability</dc:title>
  <dc:creator>Brett Burkey</dc:creator>
  <cp:lastModifiedBy>Brett Burkey</cp:lastModifiedBy>
  <cp:revision>2</cp:revision>
  <dcterms:created xsi:type="dcterms:W3CDTF">2024-04-29T16:37:44Z</dcterms:created>
  <dcterms:modified xsi:type="dcterms:W3CDTF">2024-09-18T12:25:01Z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