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PT Sans Narrow" panose="020B0506020203020204" pitchFamily="34" charset="77"/>
      <p:regular r:id="rId28"/>
      <p:bold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1"/>
  </p:normalViewPr>
  <p:slideViewPr>
    <p:cSldViewPr snapToGrid="0">
      <p:cViewPr varScale="1">
        <p:scale>
          <a:sx n="122" d="100"/>
          <a:sy n="122" d="100"/>
        </p:scale>
        <p:origin x="8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d92f5079f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5d92f5079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5d92f5079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5d92f5079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5d92f5079f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5d92f5079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5d92f5079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5d92f507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5e91112c0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5e91112c0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student notebook acts as a physical “toolbox” they are building to make sense of how words work. Using the notebook as a tool to organize, teach, reference, and practice the complicated information will help students internalize it. This physical organization will eventually become cognitive organization.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5e91112c06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5e91112c0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 prefixes and suffixes usually form their own syllable</a:t>
            </a:r>
            <a:endParaRPr/>
          </a:p>
          <a:p>
            <a:pPr marL="0" lvl="0" indent="0" algn="l" rtl="0">
              <a:spcBef>
                <a:spcPts val="0"/>
              </a:spcBef>
              <a:spcAft>
                <a:spcPts val="0"/>
              </a:spcAft>
              <a:buNone/>
            </a:pPr>
            <a:r>
              <a:rPr lang="en"/>
              <a:t>Step 2: finding spelling patterns helps chunk words, and can also lead to certain rules/syllable types</a:t>
            </a:r>
            <a:endParaRPr/>
          </a:p>
          <a:p>
            <a:pPr marL="0" lvl="0" indent="0" algn="l" rtl="0">
              <a:spcBef>
                <a:spcPts val="0"/>
              </a:spcBef>
              <a:spcAft>
                <a:spcPts val="0"/>
              </a:spcAft>
              <a:buNone/>
            </a:pPr>
            <a:r>
              <a:rPr lang="en"/>
              <a:t>Step 3: English syllables must have a written vowel, you now have the syllable count</a:t>
            </a:r>
            <a:endParaRPr/>
          </a:p>
          <a:p>
            <a:pPr marL="0" lvl="0" indent="0" algn="l" rtl="0">
              <a:spcBef>
                <a:spcPts val="0"/>
              </a:spcBef>
              <a:spcAft>
                <a:spcPts val="0"/>
              </a:spcAft>
              <a:buNone/>
            </a:pPr>
            <a:r>
              <a:rPr lang="en"/>
              <a:t>Step 4: decode the words based on knowledge of syllable types. Does that sound right? Do I have a mental match for that word? Should I try something else?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5d92f5079f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5d92f5079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Guide participants through the four steps: think like scholars!</a:t>
            </a:r>
            <a:endParaRPr/>
          </a:p>
          <a:p>
            <a:pPr marL="0" lvl="0" indent="0" algn="l" rtl="0">
              <a:spcBef>
                <a:spcPts val="0"/>
              </a:spcBef>
              <a:spcAft>
                <a:spcPts val="0"/>
              </a:spcAft>
              <a:buNone/>
            </a:pPr>
            <a:r>
              <a:rPr lang="en"/>
              <a:t>Then discuss what has happened to the base word as we reintroduce the prefixes and suffixes.</a:t>
            </a:r>
            <a:endParaRPr/>
          </a:p>
          <a:p>
            <a:pPr marL="0" lvl="0" indent="0" algn="l" rtl="0">
              <a:spcBef>
                <a:spcPts val="0"/>
              </a:spcBef>
              <a:spcAft>
                <a:spcPts val="0"/>
              </a:spcAft>
              <a:buNone/>
            </a:pPr>
            <a:r>
              <a:rPr lang="en"/>
              <a:t>The base word ‘cipher’ is a verb meaning: </a:t>
            </a:r>
            <a:r>
              <a:rPr lang="en" sz="1050">
                <a:solidFill>
                  <a:srgbClr val="202124"/>
                </a:solidFill>
                <a:highlight>
                  <a:srgbClr val="FFFFFF"/>
                </a:highlight>
                <a:latin typeface="Roboto"/>
                <a:ea typeface="Roboto"/>
                <a:cs typeface="Roboto"/>
                <a:sym typeface="Roboto"/>
              </a:rPr>
              <a:t>put (a message) into secret writing; encode.</a:t>
            </a:r>
            <a:endParaRPr sz="10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202124"/>
                </a:solidFill>
                <a:highlight>
                  <a:srgbClr val="FFFFFF"/>
                </a:highlight>
                <a:latin typeface="Roboto"/>
                <a:ea typeface="Roboto"/>
                <a:cs typeface="Roboto"/>
                <a:sym typeface="Roboto"/>
              </a:rPr>
              <a:t>Decipher means: convert (a text written in code, or a coded signal) into normal language. The prefix de- means “from”</a:t>
            </a:r>
            <a:endParaRPr sz="10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202124"/>
                </a:solidFill>
                <a:highlight>
                  <a:srgbClr val="FFFFFF"/>
                </a:highlight>
                <a:latin typeface="Roboto"/>
                <a:ea typeface="Roboto"/>
                <a:cs typeface="Roboto"/>
                <a:sym typeface="Roboto"/>
              </a:rPr>
              <a:t>Decipherable is an adjective meaning: easily deciphered. The suffix -able means “capable of” used to form adjectives from verbs</a:t>
            </a:r>
            <a:endParaRPr sz="10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202124"/>
                </a:solidFill>
                <a:highlight>
                  <a:srgbClr val="FFFFFF"/>
                </a:highlight>
                <a:latin typeface="Roboto"/>
                <a:ea typeface="Roboto"/>
                <a:cs typeface="Roboto"/>
                <a:sym typeface="Roboto"/>
              </a:rPr>
              <a:t>Indecipherable is an adjective meaning: not able to be read or understood. The prefix in- means “not”</a:t>
            </a:r>
            <a:endParaRPr sz="10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e91112c06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5e91112c0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5d92f5079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5d92f5079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Question &amp; Answer Dialogue: Encode (Teacher gives code, Scholars write), Recode (Scholars give code, Teacher writes), Decode (Mark and reread the word)</a:t>
            </a:r>
            <a:endParaRPr/>
          </a:p>
          <a:p>
            <a:pPr marL="0" lvl="0" indent="0" algn="l" rtl="0">
              <a:spcBef>
                <a:spcPts val="0"/>
              </a:spcBef>
              <a:spcAft>
                <a:spcPts val="0"/>
              </a:spcAft>
              <a:buNone/>
            </a:pPr>
            <a:r>
              <a:rPr lang="en"/>
              <a:t>Front-load Rules: SFe Job 1 - Makes the vowel say its name. Drop the E! When adding a vowel suffix, SFe words are written without the E, unless they need it. </a:t>
            </a:r>
            <a:endParaRPr/>
          </a:p>
          <a:p>
            <a:pPr marL="0" lvl="0" indent="0" algn="l" rtl="0">
              <a:spcBef>
                <a:spcPts val="0"/>
              </a:spcBef>
              <a:spcAft>
                <a:spcPts val="0"/>
              </a:spcAft>
              <a:buNone/>
            </a:pPr>
            <a:r>
              <a:rPr lang="en"/>
              <a:t>Introduce the phonograms [ed] [ng] </a:t>
            </a:r>
            <a:endParaRPr/>
          </a:p>
          <a:p>
            <a:pPr marL="0" lvl="0" indent="0" algn="l" rtl="0">
              <a:spcBef>
                <a:spcPts val="0"/>
              </a:spcBef>
              <a:spcAft>
                <a:spcPts val="0"/>
              </a:spcAft>
              <a:buNone/>
            </a:pPr>
            <a:r>
              <a:rPr lang="en"/>
              <a:t>Model Lesson: grade, grading, graded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5d92f5079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5d92f507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5bc86c878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5bc86c878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5e91112c0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5e91112c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5bc86c878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5bc86c878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Phonics was a central component of literacy instruction until the advent of the Whole Language Approach, which infiltrated classrooms across the United States in the 1980s. Many schools abandoned traditional phonics, despite the lack of evidence of Whole Language’s efficacy. As Whole Language students aged, the evidence to support the continuation of such instruction evaporated as students struggled with more advanced reading demands. Sight word memorization is one holdover from Whole Language that continues to pervade literacy instruction.</a:t>
            </a:r>
            <a:endParaRPr/>
          </a:p>
          <a:p>
            <a:pPr marL="457200" lvl="0" indent="-298450" algn="l" rtl="0">
              <a:spcBef>
                <a:spcPts val="0"/>
              </a:spcBef>
              <a:spcAft>
                <a:spcPts val="0"/>
              </a:spcAft>
              <a:buSzPts val="1100"/>
              <a:buAutoNum type="arabicPeriod"/>
            </a:pPr>
            <a:r>
              <a:rPr lang="en"/>
              <a:t>This will drive your parents crazy!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5bc86c878e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5bc86c878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in most Orton-based programs multisensory instruction is the overarching methodology. In lessons we provide opportunities to use all four pathways to the brain: kinesthetic, auditory, visual, and spoken. A common mistake made is to focus heavily on the visual and auditory components without the writing and speaking. However, by loading information via multiple pathways we are providing the optimal condition for recalling the information from long term memory.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d92f5079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5d92f5079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put a great emphasis on “thoughtful” handwriting. As with every aspect of the program explicit instruction is provided. We spend a lot of time up front practicing handwriting to reach automaticity. In doing so we are trying to declutter our “toolkit” so we can easily access the information later. We begin with phonograms in isolation organized by the stroke being used. We “talk” to our pencils to essentially train our brains into knowing the formations. When formal spelling begins scholars won’t have to put as much thought into letter formation because by then it is automatic. The focus is now on recalling the correct spelling pattern and utilizing specific rules of spelling.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5d92f5079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5d92f5079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hyperlink" Target="http://drive.google.com/file/d/1jIYupP3f9hsxdYLr5uuH9b3q6hhp64T9/vie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Implementing an Explicit Phonics-Based Program K-6</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a:t>Providing Students a Toolkit for Long-term Literacy Success</a:t>
            </a:r>
            <a:endParaRPr/>
          </a:p>
        </p:txBody>
      </p:sp>
      <p:sp>
        <p:nvSpPr>
          <p:cNvPr id="68" name="Google Shape;68;p13"/>
          <p:cNvSpPr txBox="1">
            <a:spLocks noGrp="1"/>
          </p:cNvSpPr>
          <p:nvPr>
            <p:ph type="subTitle" idx="1"/>
          </p:nvPr>
        </p:nvSpPr>
        <p:spPr>
          <a:xfrm>
            <a:off x="486375" y="4197575"/>
            <a:ext cx="8157300" cy="9459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Kelly Gunter; </a:t>
            </a:r>
            <a:r>
              <a:rPr lang="en" i="1"/>
              <a:t>Director of School Operations</a:t>
            </a:r>
            <a:endParaRPr/>
          </a:p>
          <a:p>
            <a:pPr marL="0" lvl="0" indent="0" algn="ctr" rtl="0">
              <a:spcBef>
                <a:spcPts val="0"/>
              </a:spcBef>
              <a:spcAft>
                <a:spcPts val="0"/>
              </a:spcAft>
              <a:buNone/>
            </a:pPr>
            <a:r>
              <a:rPr lang="en"/>
              <a:t>Nicole Roberts; </a:t>
            </a:r>
            <a:r>
              <a:rPr lang="en" i="1"/>
              <a:t>Director of Literacy Curriculum &amp; Instruction</a:t>
            </a:r>
            <a:r>
              <a:rPr lang="en"/>
              <a:t> </a:t>
            </a:r>
            <a:endParaRPr/>
          </a:p>
          <a:p>
            <a:pPr marL="0" lvl="0" indent="0" algn="ctr" rtl="0">
              <a:spcBef>
                <a:spcPts val="0"/>
              </a:spcBef>
              <a:spcAft>
                <a:spcPts val="0"/>
              </a:spcAft>
              <a:buNone/>
            </a:pPr>
            <a:r>
              <a:rPr lang="en"/>
              <a:t>Pineapple Cove Classical Academy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the data show?</a:t>
            </a:r>
            <a:endParaRPr/>
          </a:p>
          <a:p>
            <a:pPr marL="0" lvl="0" indent="0" algn="l" rtl="0">
              <a:spcBef>
                <a:spcPts val="0"/>
              </a:spcBef>
              <a:spcAft>
                <a:spcPts val="0"/>
              </a:spcAft>
              <a:buNone/>
            </a:pPr>
            <a:endParaRPr/>
          </a:p>
        </p:txBody>
      </p:sp>
      <p:sp>
        <p:nvSpPr>
          <p:cNvPr id="142" name="Google Shape;142;p22"/>
          <p:cNvSpPr txBox="1">
            <a:spLocks noGrp="1"/>
          </p:cNvSpPr>
          <p:nvPr>
            <p:ph type="body" idx="1"/>
          </p:nvPr>
        </p:nvSpPr>
        <p:spPr>
          <a:xfrm>
            <a:off x="2038550" y="1285575"/>
            <a:ext cx="5208900" cy="6345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6630" b="1"/>
              <a:t>2016-2017- Second year school, 500 students</a:t>
            </a:r>
            <a:endParaRPr sz="6630" b="1"/>
          </a:p>
          <a:p>
            <a:pPr marL="0" lvl="0" indent="0" algn="l" rtl="0">
              <a:spcBef>
                <a:spcPts val="1200"/>
              </a:spcBef>
              <a:spcAft>
                <a:spcPts val="0"/>
              </a:spcAft>
              <a:buNone/>
            </a:pPr>
            <a:r>
              <a:rPr lang="en"/>
              <a:t> </a:t>
            </a:r>
            <a:endParaRPr sz="1400">
              <a:solidFill>
                <a:srgbClr val="000000"/>
              </a:solidFill>
              <a:latin typeface="Arial"/>
              <a:ea typeface="Arial"/>
              <a:cs typeface="Arial"/>
              <a:sym typeface="Arial"/>
            </a:endParaRPr>
          </a:p>
          <a:p>
            <a:pPr marL="0" lvl="0" indent="0" algn="l" rtl="0">
              <a:spcBef>
                <a:spcPts val="0"/>
              </a:spcBef>
              <a:spcAft>
                <a:spcPts val="1200"/>
              </a:spcAft>
              <a:buNone/>
            </a:pPr>
            <a:endParaRPr/>
          </a:p>
        </p:txBody>
      </p:sp>
      <p:pic>
        <p:nvPicPr>
          <p:cNvPr id="143" name="Google Shape;143;p22"/>
          <p:cNvPicPr preferRelativeResize="0"/>
          <p:nvPr/>
        </p:nvPicPr>
        <p:blipFill>
          <a:blip r:embed="rId3">
            <a:alphaModFix/>
          </a:blip>
          <a:stretch>
            <a:fillRect/>
          </a:stretch>
        </p:blipFill>
        <p:spPr>
          <a:xfrm>
            <a:off x="819775" y="1920075"/>
            <a:ext cx="7276350" cy="2448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the data show?</a:t>
            </a:r>
            <a:endParaRPr/>
          </a:p>
          <a:p>
            <a:pPr marL="0" lvl="0" indent="0" algn="l" rtl="0">
              <a:spcBef>
                <a:spcPts val="0"/>
              </a:spcBef>
              <a:spcAft>
                <a:spcPts val="0"/>
              </a:spcAft>
              <a:buNone/>
            </a:pPr>
            <a:endParaRPr/>
          </a:p>
        </p:txBody>
      </p:sp>
      <p:sp>
        <p:nvSpPr>
          <p:cNvPr id="149" name="Google Shape;149;p23"/>
          <p:cNvSpPr txBox="1">
            <a:spLocks noGrp="1"/>
          </p:cNvSpPr>
          <p:nvPr>
            <p:ph type="body" idx="1"/>
          </p:nvPr>
        </p:nvSpPr>
        <p:spPr>
          <a:xfrm>
            <a:off x="311700" y="1055925"/>
            <a:ext cx="8520600" cy="51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Currently we have three schools- two established and one in its first year.</a:t>
            </a:r>
            <a:endParaRPr/>
          </a:p>
        </p:txBody>
      </p:sp>
      <p:sp>
        <p:nvSpPr>
          <p:cNvPr id="150" name="Google Shape;150;p23"/>
          <p:cNvSpPr txBox="1">
            <a:spLocks noGrp="1"/>
          </p:cNvSpPr>
          <p:nvPr>
            <p:ph type="body" idx="1"/>
          </p:nvPr>
        </p:nvSpPr>
        <p:spPr>
          <a:xfrm>
            <a:off x="471000" y="1455000"/>
            <a:ext cx="8520600" cy="518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PCCA Palm Bay (K-12)- Year 7</a:t>
            </a:r>
            <a:endParaRPr/>
          </a:p>
        </p:txBody>
      </p:sp>
      <p:pic>
        <p:nvPicPr>
          <p:cNvPr id="151" name="Google Shape;151;p23"/>
          <p:cNvPicPr preferRelativeResize="0"/>
          <p:nvPr/>
        </p:nvPicPr>
        <p:blipFill>
          <a:blip r:embed="rId3">
            <a:alphaModFix/>
          </a:blip>
          <a:stretch>
            <a:fillRect/>
          </a:stretch>
        </p:blipFill>
        <p:spPr>
          <a:xfrm>
            <a:off x="152400" y="2125800"/>
            <a:ext cx="8839200" cy="2070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the data show?</a:t>
            </a:r>
            <a:endParaRPr/>
          </a:p>
          <a:p>
            <a:pPr marL="0" lvl="0" indent="0" algn="l" rtl="0">
              <a:spcBef>
                <a:spcPts val="0"/>
              </a:spcBef>
              <a:spcAft>
                <a:spcPts val="0"/>
              </a:spcAft>
              <a:buNone/>
            </a:pPr>
            <a:endParaRPr/>
          </a:p>
        </p:txBody>
      </p:sp>
      <p:sp>
        <p:nvSpPr>
          <p:cNvPr id="157" name="Google Shape;157;p24"/>
          <p:cNvSpPr txBox="1">
            <a:spLocks noGrp="1"/>
          </p:cNvSpPr>
          <p:nvPr>
            <p:ph type="body" idx="1"/>
          </p:nvPr>
        </p:nvSpPr>
        <p:spPr>
          <a:xfrm>
            <a:off x="311700" y="1055925"/>
            <a:ext cx="8520600" cy="51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Currently we have three schools- two established and one in its first year.</a:t>
            </a:r>
            <a:endParaRPr/>
          </a:p>
        </p:txBody>
      </p:sp>
      <p:sp>
        <p:nvSpPr>
          <p:cNvPr id="158" name="Google Shape;158;p24"/>
          <p:cNvSpPr txBox="1">
            <a:spLocks noGrp="1"/>
          </p:cNvSpPr>
          <p:nvPr>
            <p:ph type="body" idx="1"/>
          </p:nvPr>
        </p:nvSpPr>
        <p:spPr>
          <a:xfrm>
            <a:off x="471000" y="1455000"/>
            <a:ext cx="8520600" cy="518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PCCA West Melbourne (K-8)- Year 4</a:t>
            </a:r>
            <a:endParaRPr/>
          </a:p>
        </p:txBody>
      </p:sp>
      <p:pic>
        <p:nvPicPr>
          <p:cNvPr id="159" name="Google Shape;159;p24"/>
          <p:cNvPicPr preferRelativeResize="0"/>
          <p:nvPr/>
        </p:nvPicPr>
        <p:blipFill>
          <a:blip r:embed="rId3">
            <a:alphaModFix/>
          </a:blip>
          <a:stretch>
            <a:fillRect/>
          </a:stretch>
        </p:blipFill>
        <p:spPr>
          <a:xfrm>
            <a:off x="2326238" y="2202000"/>
            <a:ext cx="4810125" cy="2009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Challenges &amp; Opportunities</a:t>
            </a:r>
            <a:endParaRPr/>
          </a:p>
        </p:txBody>
      </p:sp>
      <p:sp>
        <p:nvSpPr>
          <p:cNvPr id="165" name="Google Shape;165;p25"/>
          <p:cNvSpPr txBox="1">
            <a:spLocks noGrp="1"/>
          </p:cNvSpPr>
          <p:nvPr>
            <p:ph type="body" idx="1"/>
          </p:nvPr>
        </p:nvSpPr>
        <p:spPr>
          <a:xfrm>
            <a:off x="369725" y="1152425"/>
            <a:ext cx="3859800" cy="3302700"/>
          </a:xfrm>
          <a:prstGeom prst="rect">
            <a:avLst/>
          </a:prstGeom>
        </p:spPr>
        <p:txBody>
          <a:bodyPr spcFirstLastPara="1" wrap="square" lIns="91425" tIns="91425" rIns="91425" bIns="91425" anchor="t" anchorCtr="0">
            <a:normAutofit fontScale="92500"/>
          </a:bodyPr>
          <a:lstStyle/>
          <a:p>
            <a:pPr marL="457200" lvl="0" indent="-334327" algn="l" rtl="0">
              <a:spcBef>
                <a:spcPts val="0"/>
              </a:spcBef>
              <a:spcAft>
                <a:spcPts val="0"/>
              </a:spcAft>
              <a:buSzPct val="100000"/>
              <a:buChar char="●"/>
            </a:pPr>
            <a:r>
              <a:rPr lang="en"/>
              <a:t>Twenty-four hours of initial teacher training to implement</a:t>
            </a:r>
            <a:endParaRPr/>
          </a:p>
          <a:p>
            <a:pPr marL="457200" lvl="0" indent="-334327" algn="l" rtl="0">
              <a:spcBef>
                <a:spcPts val="0"/>
              </a:spcBef>
              <a:spcAft>
                <a:spcPts val="0"/>
              </a:spcAft>
              <a:buSzPct val="100000"/>
              <a:buChar char="●"/>
            </a:pPr>
            <a:r>
              <a:rPr lang="en"/>
              <a:t>Lots of support and follow-up for new teachers</a:t>
            </a:r>
            <a:endParaRPr/>
          </a:p>
          <a:p>
            <a:pPr marL="914400" lvl="1" indent="-310832" algn="l" rtl="0">
              <a:spcBef>
                <a:spcPts val="0"/>
              </a:spcBef>
              <a:spcAft>
                <a:spcPts val="0"/>
              </a:spcAft>
              <a:buSzPct val="100000"/>
              <a:buChar char="○"/>
            </a:pPr>
            <a:r>
              <a:rPr lang="en"/>
              <a:t>Modeling, co-teaching, front-loading lessons</a:t>
            </a:r>
            <a:endParaRPr/>
          </a:p>
          <a:p>
            <a:pPr marL="457200" lvl="0" indent="-334327" algn="l" rtl="0">
              <a:spcBef>
                <a:spcPts val="0"/>
              </a:spcBef>
              <a:spcAft>
                <a:spcPts val="0"/>
              </a:spcAft>
              <a:buSzPct val="100000"/>
              <a:buChar char="●"/>
            </a:pPr>
            <a:r>
              <a:rPr lang="en"/>
              <a:t>Must have buy-in from teachers and parents (Literacy Nights!)</a:t>
            </a:r>
            <a:endParaRPr/>
          </a:p>
          <a:p>
            <a:pPr marL="457200" lvl="0" indent="-334327" algn="l" rtl="0">
              <a:spcBef>
                <a:spcPts val="0"/>
              </a:spcBef>
              <a:spcAft>
                <a:spcPts val="0"/>
              </a:spcAft>
              <a:buSzPct val="100000"/>
              <a:buChar char="●"/>
            </a:pPr>
            <a:r>
              <a:rPr lang="en"/>
              <a:t>Literacy is embedded in every subject.</a:t>
            </a:r>
            <a:endParaRPr/>
          </a:p>
          <a:p>
            <a:pPr marL="457200" lvl="0" indent="-334327" algn="l" rtl="0">
              <a:spcBef>
                <a:spcPts val="0"/>
              </a:spcBef>
              <a:spcAft>
                <a:spcPts val="0"/>
              </a:spcAft>
              <a:buSzPct val="100000"/>
              <a:buChar char="●"/>
            </a:pPr>
            <a:r>
              <a:rPr lang="en"/>
              <a:t>Punctuated practice is a MUST.</a:t>
            </a:r>
            <a:endParaRPr/>
          </a:p>
        </p:txBody>
      </p:sp>
      <p:pic>
        <p:nvPicPr>
          <p:cNvPr id="166" name="Google Shape;166;p25"/>
          <p:cNvPicPr preferRelativeResize="0"/>
          <p:nvPr/>
        </p:nvPicPr>
        <p:blipFill>
          <a:blip r:embed="rId3">
            <a:alphaModFix/>
          </a:blip>
          <a:stretch>
            <a:fillRect/>
          </a:stretch>
        </p:blipFill>
        <p:spPr>
          <a:xfrm>
            <a:off x="4847675" y="1367613"/>
            <a:ext cx="3913450" cy="24082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a:t>Graphic Organization!</a:t>
            </a:r>
            <a:endParaRPr sz="2600"/>
          </a:p>
        </p:txBody>
      </p:sp>
      <p:sp>
        <p:nvSpPr>
          <p:cNvPr id="172" name="Google Shape;172;p26"/>
          <p:cNvSpPr txBox="1">
            <a:spLocks noGrp="1"/>
          </p:cNvSpPr>
          <p:nvPr>
            <p:ph type="body" idx="1"/>
          </p:nvPr>
        </p:nvSpPr>
        <p:spPr>
          <a:xfrm>
            <a:off x="311700" y="1311300"/>
            <a:ext cx="2808000" cy="3570900"/>
          </a:xfrm>
          <a:prstGeom prst="rect">
            <a:avLst/>
          </a:prstGeom>
        </p:spPr>
        <p:txBody>
          <a:bodyPr spcFirstLastPara="1" wrap="square" lIns="91425" tIns="91425" rIns="91425" bIns="91425" anchor="t" anchorCtr="0">
            <a:normAutofit fontScale="32500" lnSpcReduction="20000"/>
          </a:bodyPr>
          <a:lstStyle/>
          <a:p>
            <a:pPr marL="0" lvl="0" indent="0" algn="l" rtl="0">
              <a:lnSpc>
                <a:spcPct val="100000"/>
              </a:lnSpc>
              <a:spcBef>
                <a:spcPts val="0"/>
              </a:spcBef>
              <a:spcAft>
                <a:spcPts val="0"/>
              </a:spcAft>
              <a:buNone/>
            </a:pPr>
            <a:r>
              <a:rPr lang="en" sz="5257"/>
              <a:t>The final component of the methodology is the use of graphic organizers as a way to collect, organize, and assimilate the information being taught in orthography. </a:t>
            </a:r>
            <a:endParaRPr sz="5257"/>
          </a:p>
          <a:p>
            <a:pPr marL="0" lvl="0" indent="0" algn="l" rtl="0">
              <a:lnSpc>
                <a:spcPct val="100000"/>
              </a:lnSpc>
              <a:spcBef>
                <a:spcPts val="0"/>
              </a:spcBef>
              <a:spcAft>
                <a:spcPts val="0"/>
              </a:spcAft>
              <a:buNone/>
            </a:pPr>
            <a:endParaRPr sz="5257"/>
          </a:p>
          <a:p>
            <a:pPr marL="0" lvl="0" indent="0" algn="l" rtl="0">
              <a:lnSpc>
                <a:spcPct val="100000"/>
              </a:lnSpc>
              <a:spcBef>
                <a:spcPts val="0"/>
              </a:spcBef>
              <a:spcAft>
                <a:spcPts val="0"/>
              </a:spcAft>
              <a:buNone/>
            </a:pPr>
            <a:endParaRPr sz="5257"/>
          </a:p>
          <a:p>
            <a:pPr marL="457200" lvl="0" indent="-317023" algn="l" rtl="0">
              <a:lnSpc>
                <a:spcPct val="100000"/>
              </a:lnSpc>
              <a:spcBef>
                <a:spcPts val="0"/>
              </a:spcBef>
              <a:spcAft>
                <a:spcPts val="0"/>
              </a:spcAft>
              <a:buSzPct val="100000"/>
              <a:buChar char="●"/>
            </a:pPr>
            <a:r>
              <a:rPr lang="en" sz="4284"/>
              <a:t>Kindergarten &amp; First use Wall Charts</a:t>
            </a:r>
            <a:endParaRPr sz="4284"/>
          </a:p>
          <a:p>
            <a:pPr marL="457200" lvl="0" indent="-317023" algn="l" rtl="0">
              <a:lnSpc>
                <a:spcPct val="100000"/>
              </a:lnSpc>
              <a:spcBef>
                <a:spcPts val="0"/>
              </a:spcBef>
              <a:spcAft>
                <a:spcPts val="0"/>
              </a:spcAft>
              <a:buSzPct val="100000"/>
              <a:buChar char="●"/>
            </a:pPr>
            <a:r>
              <a:rPr lang="en" sz="4284"/>
              <a:t>First through Third use Orthography Notebooks</a:t>
            </a:r>
            <a:endParaRPr sz="4284"/>
          </a:p>
          <a:p>
            <a:pPr marL="457200" lvl="0" indent="-317023" algn="l" rtl="0">
              <a:lnSpc>
                <a:spcPct val="100000"/>
              </a:lnSpc>
              <a:spcBef>
                <a:spcPts val="0"/>
              </a:spcBef>
              <a:spcAft>
                <a:spcPts val="0"/>
              </a:spcAft>
              <a:buSzPct val="100000"/>
              <a:buChar char="●"/>
            </a:pPr>
            <a:r>
              <a:rPr lang="en" sz="4284"/>
              <a:t>Fourth through Sixth use Composition Books </a:t>
            </a:r>
            <a:endParaRPr sz="4284"/>
          </a:p>
          <a:p>
            <a:pPr marL="0" lvl="0" indent="0" algn="l" rtl="0">
              <a:lnSpc>
                <a:spcPct val="100000"/>
              </a:lnSpc>
              <a:spcBef>
                <a:spcPts val="0"/>
              </a:spcBef>
              <a:spcAft>
                <a:spcPts val="0"/>
              </a:spcAft>
              <a:buNone/>
            </a:pPr>
            <a:endParaRPr sz="2223"/>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 sz="2400" b="1">
                <a:solidFill>
                  <a:schemeClr val="accent1"/>
                </a:solidFill>
                <a:latin typeface="PT Sans Narrow"/>
                <a:ea typeface="PT Sans Narrow"/>
                <a:cs typeface="PT Sans Narrow"/>
                <a:sym typeface="PT Sans Narrow"/>
              </a:rPr>
              <a:t> </a:t>
            </a:r>
            <a:endParaRPr sz="2400" b="1">
              <a:solidFill>
                <a:schemeClr val="accent1"/>
              </a:solidFill>
              <a:latin typeface="PT Sans Narrow"/>
              <a:ea typeface="PT Sans Narrow"/>
              <a:cs typeface="PT Sans Narrow"/>
              <a:sym typeface="PT Sans Narrow"/>
            </a:endParaRPr>
          </a:p>
          <a:p>
            <a:pPr marL="0" lvl="0" indent="0" algn="l" rtl="0">
              <a:spcBef>
                <a:spcPts val="0"/>
              </a:spcBef>
              <a:spcAft>
                <a:spcPts val="1200"/>
              </a:spcAft>
              <a:buNone/>
            </a:pPr>
            <a:endParaRPr/>
          </a:p>
        </p:txBody>
      </p:sp>
      <p:pic>
        <p:nvPicPr>
          <p:cNvPr id="173" name="Google Shape;173;p26"/>
          <p:cNvPicPr preferRelativeResize="0"/>
          <p:nvPr/>
        </p:nvPicPr>
        <p:blipFill>
          <a:blip r:embed="rId3">
            <a:alphaModFix/>
          </a:blip>
          <a:stretch>
            <a:fillRect/>
          </a:stretch>
        </p:blipFill>
        <p:spPr>
          <a:xfrm>
            <a:off x="3248375" y="112250"/>
            <a:ext cx="2808000" cy="2851300"/>
          </a:xfrm>
          <a:prstGeom prst="rect">
            <a:avLst/>
          </a:prstGeom>
          <a:noFill/>
          <a:ln>
            <a:noFill/>
          </a:ln>
        </p:spPr>
      </p:pic>
      <p:pic>
        <p:nvPicPr>
          <p:cNvPr id="174" name="Google Shape;174;p26"/>
          <p:cNvPicPr preferRelativeResize="0"/>
          <p:nvPr/>
        </p:nvPicPr>
        <p:blipFill>
          <a:blip r:embed="rId4">
            <a:alphaModFix/>
          </a:blip>
          <a:stretch>
            <a:fillRect/>
          </a:stretch>
        </p:blipFill>
        <p:spPr>
          <a:xfrm>
            <a:off x="5505550" y="1637500"/>
            <a:ext cx="2863200" cy="3138475"/>
          </a:xfrm>
          <a:prstGeom prst="rect">
            <a:avLst/>
          </a:prstGeom>
          <a:noFill/>
          <a:ln>
            <a:noFill/>
          </a:ln>
        </p:spPr>
      </p:pic>
      <p:sp>
        <p:nvSpPr>
          <p:cNvPr id="175" name="Google Shape;175;p26"/>
          <p:cNvSpPr txBox="1"/>
          <p:nvPr/>
        </p:nvSpPr>
        <p:spPr>
          <a:xfrm>
            <a:off x="6459525" y="381750"/>
            <a:ext cx="1557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chemeClr val="accent1"/>
                </a:solidFill>
                <a:latin typeface="Open Sans"/>
                <a:ea typeface="Open Sans"/>
                <a:cs typeface="Open Sans"/>
                <a:sym typeface="Open Sans"/>
              </a:rPr>
              <a:t>Wall Charts!</a:t>
            </a:r>
            <a:endParaRPr sz="1900">
              <a:solidFill>
                <a:schemeClr val="accent1"/>
              </a:solidFill>
              <a:latin typeface="Open Sans"/>
              <a:ea typeface="Open Sans"/>
              <a:cs typeface="Open Sans"/>
              <a:sym typeface="Open Sans"/>
            </a:endParaRPr>
          </a:p>
        </p:txBody>
      </p:sp>
      <p:cxnSp>
        <p:nvCxnSpPr>
          <p:cNvPr id="176" name="Google Shape;176;p26"/>
          <p:cNvCxnSpPr>
            <a:stCxn id="175" idx="1"/>
          </p:cNvCxnSpPr>
          <p:nvPr/>
        </p:nvCxnSpPr>
        <p:spPr>
          <a:xfrm flipH="1">
            <a:off x="5645925" y="620250"/>
            <a:ext cx="813600" cy="10800"/>
          </a:xfrm>
          <a:prstGeom prst="straightConnector1">
            <a:avLst/>
          </a:prstGeom>
          <a:noFill/>
          <a:ln w="9525" cap="flat" cmpd="sng">
            <a:solidFill>
              <a:schemeClr val="dk2"/>
            </a:solidFill>
            <a:prstDash val="solid"/>
            <a:round/>
            <a:headEnd type="none" w="med" len="med"/>
            <a:tailEnd type="triangle" w="med" len="med"/>
          </a:ln>
        </p:spPr>
      </p:cxnSp>
      <p:sp>
        <p:nvSpPr>
          <p:cNvPr id="177" name="Google Shape;177;p26"/>
          <p:cNvSpPr txBox="1"/>
          <p:nvPr/>
        </p:nvSpPr>
        <p:spPr>
          <a:xfrm>
            <a:off x="3516150" y="3396250"/>
            <a:ext cx="15570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chemeClr val="accent1"/>
                </a:solidFill>
                <a:latin typeface="Open Sans"/>
                <a:ea typeface="Open Sans"/>
                <a:cs typeface="Open Sans"/>
                <a:sym typeface="Open Sans"/>
              </a:rPr>
              <a:t>Notebooks!</a:t>
            </a:r>
            <a:endParaRPr sz="1900">
              <a:solidFill>
                <a:schemeClr val="accent1"/>
              </a:solidFill>
              <a:latin typeface="Open Sans"/>
              <a:ea typeface="Open Sans"/>
              <a:cs typeface="Open Sans"/>
              <a:sym typeface="Open Sans"/>
            </a:endParaRPr>
          </a:p>
        </p:txBody>
      </p:sp>
      <p:cxnSp>
        <p:nvCxnSpPr>
          <p:cNvPr id="178" name="Google Shape;178;p26"/>
          <p:cNvCxnSpPr>
            <a:stCxn id="177" idx="3"/>
          </p:cNvCxnSpPr>
          <p:nvPr/>
        </p:nvCxnSpPr>
        <p:spPr>
          <a:xfrm rot="10800000" flipH="1">
            <a:off x="5073150" y="3585250"/>
            <a:ext cx="1054800" cy="495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Decode a Word in 4 Simple Steps:</a:t>
            </a:r>
            <a:endParaRPr/>
          </a:p>
        </p:txBody>
      </p:sp>
      <p:sp>
        <p:nvSpPr>
          <p:cNvPr id="184" name="Google Shape;184;p27"/>
          <p:cNvSpPr txBox="1"/>
          <p:nvPr/>
        </p:nvSpPr>
        <p:spPr>
          <a:xfrm>
            <a:off x="920550" y="2702350"/>
            <a:ext cx="73536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Open Sans"/>
                <a:ea typeface="Open Sans"/>
                <a:cs typeface="Open Sans"/>
                <a:sym typeface="Open Sans"/>
              </a:rPr>
              <a:t>Step 1: Circle any Prefixes or Suffixes </a:t>
            </a:r>
            <a:endParaRPr sz="2000">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a:p>
            <a:pPr marL="0" lvl="0" indent="0" algn="l" rtl="0">
              <a:spcBef>
                <a:spcPts val="0"/>
              </a:spcBef>
              <a:spcAft>
                <a:spcPts val="0"/>
              </a:spcAft>
              <a:buNone/>
            </a:pPr>
            <a:r>
              <a:rPr lang="en" sz="2000">
                <a:latin typeface="Open Sans"/>
                <a:ea typeface="Open Sans"/>
                <a:cs typeface="Open Sans"/>
                <a:sym typeface="Open Sans"/>
              </a:rPr>
              <a:t>Step 2: Underline any Multi-Letter Phonograms</a:t>
            </a:r>
            <a:endParaRPr sz="2000">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a:p>
            <a:pPr marL="0" lvl="0" indent="0" algn="l" rtl="0">
              <a:spcBef>
                <a:spcPts val="0"/>
              </a:spcBef>
              <a:spcAft>
                <a:spcPts val="0"/>
              </a:spcAft>
              <a:buNone/>
            </a:pPr>
            <a:r>
              <a:rPr lang="en" sz="2000">
                <a:latin typeface="Open Sans"/>
                <a:ea typeface="Open Sans"/>
                <a:cs typeface="Open Sans"/>
                <a:sym typeface="Open Sans"/>
              </a:rPr>
              <a:t>Step 3: Dot Below the Vowels</a:t>
            </a:r>
            <a:endParaRPr sz="2000">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a:p>
            <a:pPr marL="0" lvl="0" indent="0" algn="l" rtl="0">
              <a:spcBef>
                <a:spcPts val="0"/>
              </a:spcBef>
              <a:spcAft>
                <a:spcPts val="0"/>
              </a:spcAft>
              <a:buNone/>
            </a:pPr>
            <a:r>
              <a:rPr lang="en" sz="2000">
                <a:latin typeface="Open Sans"/>
                <a:ea typeface="Open Sans"/>
                <a:cs typeface="Open Sans"/>
                <a:sym typeface="Open Sans"/>
              </a:rPr>
              <a:t>Step 4: Decode the Word!</a:t>
            </a:r>
            <a:endParaRPr sz="20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311700" y="180887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5540"/>
              <a:t>indecipherable</a:t>
            </a:r>
            <a:endParaRPr sz="554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Final Thoughts</a:t>
            </a:r>
            <a:endParaRPr/>
          </a:p>
        </p:txBody>
      </p:sp>
      <p:sp>
        <p:nvSpPr>
          <p:cNvPr id="195" name="Google Shape;195;p2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a:t>By implementing explicit phonics our goal is to foster a LOVE of words in the hearts and minds of our scholars!</a:t>
            </a:r>
            <a:endParaRPr/>
          </a:p>
        </p:txBody>
      </p:sp>
      <p:sp>
        <p:nvSpPr>
          <p:cNvPr id="196" name="Google Shape;196;p2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r>
              <a:rPr lang="en"/>
              <a:t>Scholars will not fear words that seem </a:t>
            </a:r>
            <a:r>
              <a:rPr lang="en" sz="2100" b="1" i="1"/>
              <a:t>indecipherable</a:t>
            </a:r>
            <a:r>
              <a:rPr lang="en"/>
              <a:t>! Instead they will reach into their </a:t>
            </a:r>
            <a:r>
              <a:rPr lang="en" sz="2100" b="1" i="1"/>
              <a:t>toolkit</a:t>
            </a:r>
            <a:r>
              <a:rPr lang="en" sz="2100"/>
              <a:t> </a:t>
            </a:r>
            <a:r>
              <a:rPr lang="en"/>
              <a:t>that is well equipped with knowledge to </a:t>
            </a:r>
            <a:r>
              <a:rPr lang="en" sz="2100" b="1" i="1"/>
              <a:t>own</a:t>
            </a:r>
            <a:r>
              <a:rPr lang="en"/>
              <a:t> new and exciting vocabulary!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00" y="4667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40"/>
              <a:t>What spelling and reading instruction looks like at our schools…</a:t>
            </a:r>
            <a:endParaRPr sz="2840"/>
          </a:p>
        </p:txBody>
      </p:sp>
      <p:sp>
        <p:nvSpPr>
          <p:cNvPr id="74" name="Google Shape;74;p14"/>
          <p:cNvSpPr txBox="1">
            <a:spLocks noGrp="1"/>
          </p:cNvSpPr>
          <p:nvPr>
            <p:ph type="title"/>
          </p:nvPr>
        </p:nvSpPr>
        <p:spPr>
          <a:xfrm>
            <a:off x="311700" y="239655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40"/>
              <a:t>A Model Lesson</a:t>
            </a:r>
            <a:endParaRPr sz="284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spelling instruction look like at your school?</a:t>
            </a:r>
            <a:endParaRPr/>
          </a:p>
        </p:txBody>
      </p:sp>
      <p:sp>
        <p:nvSpPr>
          <p:cNvPr id="80" name="Google Shape;80;p15"/>
          <p:cNvSpPr txBox="1">
            <a:spLocks noGrp="1"/>
          </p:cNvSpPr>
          <p:nvPr>
            <p:ph type="body" idx="1"/>
          </p:nvPr>
        </p:nvSpPr>
        <p:spPr>
          <a:xfrm>
            <a:off x="311700" y="1063200"/>
            <a:ext cx="8520600" cy="33027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a:t>Often schools offer:</a:t>
            </a:r>
            <a:endParaRPr/>
          </a:p>
          <a:p>
            <a:pPr marL="457200" lvl="0" indent="-342900" algn="l" rtl="0">
              <a:spcBef>
                <a:spcPts val="1200"/>
              </a:spcBef>
              <a:spcAft>
                <a:spcPts val="0"/>
              </a:spcAft>
              <a:buSzPts val="1800"/>
              <a:buChar char="●"/>
            </a:pPr>
            <a:r>
              <a:rPr lang="en"/>
              <a:t>Word lists with little to no common patterns</a:t>
            </a:r>
            <a:endParaRPr/>
          </a:p>
          <a:p>
            <a:pPr marL="457200" lvl="0" indent="-342900" algn="l" rtl="0">
              <a:spcBef>
                <a:spcPts val="0"/>
              </a:spcBef>
              <a:spcAft>
                <a:spcPts val="0"/>
              </a:spcAft>
              <a:buSzPts val="1800"/>
              <a:buChar char="●"/>
            </a:pPr>
            <a:r>
              <a:rPr lang="en"/>
              <a:t>Little attention to rules of spelling/phonemic patterns</a:t>
            </a:r>
            <a:endParaRPr/>
          </a:p>
          <a:p>
            <a:pPr marL="457200" lvl="0" indent="-342900" algn="l" rtl="0">
              <a:spcBef>
                <a:spcPts val="0"/>
              </a:spcBef>
              <a:spcAft>
                <a:spcPts val="0"/>
              </a:spcAft>
              <a:buSzPts val="1800"/>
              <a:buChar char="●"/>
            </a:pPr>
            <a:r>
              <a:rPr lang="en"/>
              <a:t>Focus on spelling as memory work</a:t>
            </a:r>
            <a:endParaRPr/>
          </a:p>
          <a:p>
            <a:pPr marL="457200" lvl="0" indent="-342900" algn="l" rtl="0">
              <a:spcBef>
                <a:spcPts val="0"/>
              </a:spcBef>
              <a:spcAft>
                <a:spcPts val="0"/>
              </a:spcAft>
              <a:buSzPts val="1800"/>
              <a:buChar char="●"/>
            </a:pPr>
            <a:r>
              <a:rPr lang="en"/>
              <a:t>Activities with words that do not necessarily support spelling automaticity (ABC order, write words three times, etc.)</a:t>
            </a:r>
            <a:endParaRPr/>
          </a:p>
          <a:p>
            <a:pPr marL="457200" lvl="0" indent="-342900" algn="l" rtl="0">
              <a:spcBef>
                <a:spcPts val="0"/>
              </a:spcBef>
              <a:spcAft>
                <a:spcPts val="0"/>
              </a:spcAft>
              <a:buSzPts val="1800"/>
              <a:buChar char="●"/>
            </a:pPr>
            <a:r>
              <a:rPr lang="en"/>
              <a:t>Provide words on Monday, test on Friday, never to be seen again…</a:t>
            </a:r>
            <a:endParaRPr/>
          </a:p>
        </p:txBody>
      </p:sp>
      <p:pic>
        <p:nvPicPr>
          <p:cNvPr id="81" name="Google Shape;81;p15"/>
          <p:cNvPicPr preferRelativeResize="0"/>
          <p:nvPr/>
        </p:nvPicPr>
        <p:blipFill>
          <a:blip r:embed="rId3">
            <a:alphaModFix/>
          </a:blip>
          <a:stretch>
            <a:fillRect/>
          </a:stretch>
        </p:blipFill>
        <p:spPr>
          <a:xfrm>
            <a:off x="7129522" y="3511225"/>
            <a:ext cx="1955050" cy="146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Explicit Phonics?</a:t>
            </a:r>
            <a:endParaRPr/>
          </a:p>
        </p:txBody>
      </p:sp>
      <p:sp>
        <p:nvSpPr>
          <p:cNvPr id="87" name="Google Shape;87;p16"/>
          <p:cNvSpPr txBox="1">
            <a:spLocks noGrp="1"/>
          </p:cNvSpPr>
          <p:nvPr>
            <p:ph type="body" idx="1"/>
          </p:nvPr>
        </p:nvSpPr>
        <p:spPr>
          <a:xfrm>
            <a:off x="311700" y="1266325"/>
            <a:ext cx="8520600" cy="3761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Multi-sensory, engages all learners </a:t>
            </a:r>
            <a:endParaRPr/>
          </a:p>
          <a:p>
            <a:pPr marL="914400" lvl="1" indent="-317500" algn="l" rtl="0">
              <a:spcBef>
                <a:spcPts val="0"/>
              </a:spcBef>
              <a:spcAft>
                <a:spcPts val="0"/>
              </a:spcAft>
              <a:buSzPts val="1400"/>
              <a:buChar char="○"/>
            </a:pPr>
            <a:r>
              <a:rPr lang="en"/>
              <a:t>Handwriting, grammar, spelling, vocabulary, &amp; reading</a:t>
            </a:r>
            <a:endParaRPr/>
          </a:p>
          <a:p>
            <a:pPr marL="457200" lvl="0" indent="-342900" algn="l" rtl="0">
              <a:spcBef>
                <a:spcPts val="0"/>
              </a:spcBef>
              <a:spcAft>
                <a:spcPts val="0"/>
              </a:spcAft>
              <a:buSzPts val="1800"/>
              <a:buChar char="●"/>
            </a:pPr>
            <a:r>
              <a:rPr lang="en"/>
              <a:t>Writing and spelling lead to reading and thinking</a:t>
            </a:r>
            <a:endParaRPr/>
          </a:p>
          <a:p>
            <a:pPr marL="914400" lvl="1" indent="-317500" algn="l" rtl="0">
              <a:spcBef>
                <a:spcPts val="0"/>
              </a:spcBef>
              <a:spcAft>
                <a:spcPts val="0"/>
              </a:spcAft>
              <a:buSzPts val="1400"/>
              <a:buChar char="○"/>
            </a:pPr>
            <a:r>
              <a:rPr lang="en"/>
              <a:t>Marked difference from most literacy programs</a:t>
            </a:r>
            <a:endParaRPr/>
          </a:p>
          <a:p>
            <a:pPr marL="457200" lvl="0" indent="-342900" algn="l" rtl="0">
              <a:spcBef>
                <a:spcPts val="0"/>
              </a:spcBef>
              <a:spcAft>
                <a:spcPts val="0"/>
              </a:spcAft>
              <a:buSzPts val="1800"/>
              <a:buChar char="●"/>
            </a:pPr>
            <a:r>
              <a:rPr lang="en"/>
              <a:t>72 phonograms (phono- means “sound”, -gram “what is written”)</a:t>
            </a:r>
            <a:endParaRPr/>
          </a:p>
          <a:p>
            <a:pPr marL="457200" lvl="0" indent="-342900" algn="l" rtl="0">
              <a:spcBef>
                <a:spcPts val="0"/>
              </a:spcBef>
              <a:spcAft>
                <a:spcPts val="0"/>
              </a:spcAft>
              <a:buSzPts val="1800"/>
              <a:buChar char="●"/>
            </a:pPr>
            <a:r>
              <a:rPr lang="en"/>
              <a:t>44 rules of spelling (yes, 44!)</a:t>
            </a:r>
            <a:endParaRPr/>
          </a:p>
          <a:p>
            <a:pPr marL="457200" lvl="0" indent="-342900" algn="l" rtl="0">
              <a:spcBef>
                <a:spcPts val="0"/>
              </a:spcBef>
              <a:spcAft>
                <a:spcPts val="0"/>
              </a:spcAft>
              <a:buSzPts val="1800"/>
              <a:buChar char="●"/>
            </a:pPr>
            <a:r>
              <a:rPr lang="en"/>
              <a:t>Students are active participants in the spelling and reading process.</a:t>
            </a:r>
            <a:endParaRPr/>
          </a:p>
          <a:p>
            <a:pPr marL="457200" lvl="0" indent="-342900" algn="l" rtl="0">
              <a:spcBef>
                <a:spcPts val="0"/>
              </a:spcBef>
              <a:spcAft>
                <a:spcPts val="0"/>
              </a:spcAft>
              <a:buSzPts val="1800"/>
              <a:buChar char="●"/>
            </a:pPr>
            <a:r>
              <a:rPr lang="en"/>
              <a:t>Provides a toolkit for students to encode, recode, and decode words.</a:t>
            </a:r>
            <a:endParaRPr/>
          </a:p>
          <a:p>
            <a:pPr marL="457200" lvl="0" indent="-342900" algn="l" rtl="0">
              <a:spcBef>
                <a:spcPts val="0"/>
              </a:spcBef>
              <a:spcAft>
                <a:spcPts val="0"/>
              </a:spcAft>
              <a:buSzPts val="1800"/>
              <a:buChar char="●"/>
            </a:pPr>
            <a:r>
              <a:rPr lang="en"/>
              <a:t>RULE-driven program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Rules are visible in classrooms to reference as needed!</a:t>
            </a:r>
            <a:endParaRPr/>
          </a:p>
        </p:txBody>
      </p:sp>
      <p:pic>
        <p:nvPicPr>
          <p:cNvPr id="93" name="Google Shape;93;p17"/>
          <p:cNvPicPr preferRelativeResize="0"/>
          <p:nvPr/>
        </p:nvPicPr>
        <p:blipFill>
          <a:blip r:embed="rId3">
            <a:alphaModFix/>
          </a:blip>
          <a:stretch>
            <a:fillRect/>
          </a:stretch>
        </p:blipFill>
        <p:spPr>
          <a:xfrm>
            <a:off x="754025" y="476238"/>
            <a:ext cx="1911925" cy="2652674"/>
          </a:xfrm>
          <a:prstGeom prst="rect">
            <a:avLst/>
          </a:prstGeom>
          <a:noFill/>
          <a:ln>
            <a:noFill/>
          </a:ln>
        </p:spPr>
      </p:pic>
      <p:pic>
        <p:nvPicPr>
          <p:cNvPr id="94" name="Google Shape;94;p17"/>
          <p:cNvPicPr preferRelativeResize="0"/>
          <p:nvPr/>
        </p:nvPicPr>
        <p:blipFill>
          <a:blip r:embed="rId4">
            <a:alphaModFix/>
          </a:blip>
          <a:stretch>
            <a:fillRect/>
          </a:stretch>
        </p:blipFill>
        <p:spPr>
          <a:xfrm>
            <a:off x="3708400" y="476250"/>
            <a:ext cx="1568875" cy="3258799"/>
          </a:xfrm>
          <a:prstGeom prst="rect">
            <a:avLst/>
          </a:prstGeom>
          <a:noFill/>
          <a:ln>
            <a:noFill/>
          </a:ln>
        </p:spPr>
      </p:pic>
      <p:sp>
        <p:nvSpPr>
          <p:cNvPr id="95" name="Google Shape;95;p17"/>
          <p:cNvSpPr txBox="1"/>
          <p:nvPr/>
        </p:nvSpPr>
        <p:spPr>
          <a:xfrm>
            <a:off x="6067725" y="411900"/>
            <a:ext cx="2029200" cy="2632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Calibri"/>
                <a:ea typeface="Calibri"/>
                <a:cs typeface="Calibri"/>
                <a:sym typeface="Calibri"/>
              </a:rPr>
              <a:t>Floss Rule:</a:t>
            </a:r>
            <a:endParaRPr sz="1900">
              <a:latin typeface="Calibri"/>
              <a:ea typeface="Calibri"/>
              <a:cs typeface="Calibri"/>
              <a:sym typeface="Calibri"/>
            </a:endParaRPr>
          </a:p>
          <a:p>
            <a:pPr marL="0" lvl="0" indent="0" algn="ctr" rtl="0">
              <a:spcBef>
                <a:spcPts val="0"/>
              </a:spcBef>
              <a:spcAft>
                <a:spcPts val="0"/>
              </a:spcAft>
              <a:buNone/>
            </a:pPr>
            <a:r>
              <a:rPr lang="en" sz="1900">
                <a:latin typeface="Calibri"/>
                <a:ea typeface="Calibri"/>
                <a:cs typeface="Calibri"/>
                <a:sym typeface="Calibri"/>
              </a:rPr>
              <a:t>We often double </a:t>
            </a:r>
            <a:endParaRPr sz="1900">
              <a:latin typeface="Calibri"/>
              <a:ea typeface="Calibri"/>
              <a:cs typeface="Calibri"/>
              <a:sym typeface="Calibri"/>
            </a:endParaRPr>
          </a:p>
          <a:p>
            <a:pPr marL="0" lvl="0" indent="0" algn="ctr" rtl="0">
              <a:spcBef>
                <a:spcPts val="0"/>
              </a:spcBef>
              <a:spcAft>
                <a:spcPts val="0"/>
              </a:spcAft>
              <a:buNone/>
            </a:pPr>
            <a:r>
              <a:rPr lang="en" sz="2300">
                <a:solidFill>
                  <a:srgbClr val="6AA84F"/>
                </a:solidFill>
                <a:latin typeface="Calibri"/>
                <a:ea typeface="Calibri"/>
                <a:cs typeface="Calibri"/>
                <a:sym typeface="Calibri"/>
              </a:rPr>
              <a:t>f</a:t>
            </a:r>
            <a:r>
              <a:rPr lang="en" sz="1900">
                <a:latin typeface="Calibri"/>
                <a:ea typeface="Calibri"/>
                <a:cs typeface="Calibri"/>
                <a:sym typeface="Calibri"/>
              </a:rPr>
              <a:t>, </a:t>
            </a:r>
            <a:r>
              <a:rPr lang="en" sz="2300">
                <a:solidFill>
                  <a:srgbClr val="6AA84F"/>
                </a:solidFill>
                <a:latin typeface="Calibri"/>
                <a:ea typeface="Calibri"/>
                <a:cs typeface="Calibri"/>
                <a:sym typeface="Calibri"/>
              </a:rPr>
              <a:t>l</a:t>
            </a:r>
            <a:r>
              <a:rPr lang="en" sz="1900">
                <a:latin typeface="Calibri"/>
                <a:ea typeface="Calibri"/>
                <a:cs typeface="Calibri"/>
                <a:sym typeface="Calibri"/>
              </a:rPr>
              <a:t>, and </a:t>
            </a:r>
            <a:r>
              <a:rPr lang="en" sz="2300">
                <a:solidFill>
                  <a:srgbClr val="6AA84F"/>
                </a:solidFill>
                <a:latin typeface="Calibri"/>
                <a:ea typeface="Calibri"/>
                <a:cs typeface="Calibri"/>
                <a:sym typeface="Calibri"/>
              </a:rPr>
              <a:t>s</a:t>
            </a:r>
            <a:endParaRPr sz="2300">
              <a:solidFill>
                <a:srgbClr val="6AA84F"/>
              </a:solidFill>
              <a:latin typeface="Calibri"/>
              <a:ea typeface="Calibri"/>
              <a:cs typeface="Calibri"/>
              <a:sym typeface="Calibri"/>
            </a:endParaRPr>
          </a:p>
          <a:p>
            <a:pPr marL="0" lvl="0" indent="0" algn="ctr" rtl="0">
              <a:spcBef>
                <a:spcPts val="0"/>
              </a:spcBef>
              <a:spcAft>
                <a:spcPts val="0"/>
              </a:spcAft>
              <a:buNone/>
            </a:pPr>
            <a:r>
              <a:rPr lang="en" sz="1900">
                <a:latin typeface="Calibri"/>
                <a:ea typeface="Calibri"/>
                <a:cs typeface="Calibri"/>
                <a:sym typeface="Calibri"/>
              </a:rPr>
              <a:t>after a single vowel at the end of a base word.</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0" lvl="0" indent="0" algn="ctr" rtl="0">
              <a:spcBef>
                <a:spcPts val="0"/>
              </a:spcBef>
              <a:spcAft>
                <a:spcPts val="0"/>
              </a:spcAft>
              <a:buNone/>
            </a:pPr>
            <a:r>
              <a:rPr lang="en" sz="2200">
                <a:latin typeface="Calibri"/>
                <a:ea typeface="Calibri"/>
                <a:cs typeface="Calibri"/>
                <a:sym typeface="Calibri"/>
              </a:rPr>
              <a:t>o</a:t>
            </a:r>
            <a:r>
              <a:rPr lang="en" sz="2200">
                <a:solidFill>
                  <a:srgbClr val="6AA84F"/>
                </a:solidFill>
                <a:latin typeface="Calibri"/>
                <a:ea typeface="Calibri"/>
                <a:cs typeface="Calibri"/>
                <a:sym typeface="Calibri"/>
              </a:rPr>
              <a:t>ff</a:t>
            </a:r>
            <a:r>
              <a:rPr lang="en" sz="2200">
                <a:latin typeface="Calibri"/>
                <a:ea typeface="Calibri"/>
                <a:cs typeface="Calibri"/>
                <a:sym typeface="Calibri"/>
              </a:rPr>
              <a:t>, fe</a:t>
            </a:r>
            <a:r>
              <a:rPr lang="en" sz="2200">
                <a:solidFill>
                  <a:srgbClr val="6AA84F"/>
                </a:solidFill>
                <a:latin typeface="Calibri"/>
                <a:ea typeface="Calibri"/>
                <a:cs typeface="Calibri"/>
                <a:sym typeface="Calibri"/>
              </a:rPr>
              <a:t>ll</a:t>
            </a:r>
            <a:r>
              <a:rPr lang="en" sz="2200">
                <a:latin typeface="Calibri"/>
                <a:ea typeface="Calibri"/>
                <a:cs typeface="Calibri"/>
                <a:sym typeface="Calibri"/>
              </a:rPr>
              <a:t>, me</a:t>
            </a:r>
            <a:r>
              <a:rPr lang="en" sz="2200">
                <a:solidFill>
                  <a:srgbClr val="6AA84F"/>
                </a:solidFill>
                <a:latin typeface="Calibri"/>
                <a:ea typeface="Calibri"/>
                <a:cs typeface="Calibri"/>
                <a:sym typeface="Calibri"/>
              </a:rPr>
              <a:t>ss</a:t>
            </a:r>
            <a:endParaRPr sz="2200">
              <a:solidFill>
                <a:srgbClr val="6AA84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Explicit Phonics? (cont.)</a:t>
            </a:r>
            <a:endParaRPr/>
          </a:p>
        </p:txBody>
      </p:sp>
      <p:sp>
        <p:nvSpPr>
          <p:cNvPr id="101" name="Google Shape;101;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We do not teach words as sight words.</a:t>
            </a:r>
            <a:endParaRPr/>
          </a:p>
          <a:p>
            <a:pPr marL="457200" lvl="0" indent="-342900" algn="l" rtl="0">
              <a:spcBef>
                <a:spcPts val="0"/>
              </a:spcBef>
              <a:spcAft>
                <a:spcPts val="0"/>
              </a:spcAft>
              <a:buSzPts val="1800"/>
              <a:buChar char="●"/>
            </a:pPr>
            <a:r>
              <a:rPr lang="en"/>
              <a:t>We do not send spelling lists home </a:t>
            </a:r>
            <a:r>
              <a:rPr lang="en" b="1"/>
              <a:t>until</a:t>
            </a:r>
            <a:r>
              <a:rPr lang="en"/>
              <a:t> they are mastered.</a:t>
            </a:r>
            <a:endParaRPr/>
          </a:p>
          <a:p>
            <a:pPr marL="457200" lvl="0" indent="-342900" algn="l" rtl="0">
              <a:spcBef>
                <a:spcPts val="0"/>
              </a:spcBef>
              <a:spcAft>
                <a:spcPts val="0"/>
              </a:spcAft>
              <a:buSzPts val="1800"/>
              <a:buChar char="●"/>
            </a:pPr>
            <a:r>
              <a:rPr lang="en"/>
              <a:t>All initial instruction is whole group; small groups are pulled to reiterate what was presented in whole group.</a:t>
            </a:r>
            <a:endParaRPr/>
          </a:p>
          <a:p>
            <a:pPr marL="457200" lvl="0" indent="-342900" algn="l" rtl="0">
              <a:spcBef>
                <a:spcPts val="0"/>
              </a:spcBef>
              <a:spcAft>
                <a:spcPts val="0"/>
              </a:spcAft>
              <a:buSzPts val="1800"/>
              <a:buChar char="●"/>
            </a:pPr>
            <a:r>
              <a:rPr lang="en"/>
              <a:t>Explicit phonics and spelling instruction remains through sixth grade.</a:t>
            </a:r>
            <a:endParaRPr/>
          </a:p>
          <a:p>
            <a:pPr marL="457200" lvl="0" indent="-342900" algn="l" rtl="0">
              <a:spcBef>
                <a:spcPts val="0"/>
              </a:spcBef>
              <a:spcAft>
                <a:spcPts val="0"/>
              </a:spcAft>
              <a:buSzPts val="1800"/>
              <a:buChar char="●"/>
            </a:pPr>
            <a:r>
              <a:rPr lang="en"/>
              <a:t>Purposeful print and cursive instruction.</a:t>
            </a:r>
            <a:endParaRPr/>
          </a:p>
          <a:p>
            <a:pPr marL="457200" lvl="0" indent="-342900" algn="l" rtl="0">
              <a:spcBef>
                <a:spcPts val="0"/>
              </a:spcBef>
              <a:spcAft>
                <a:spcPts val="0"/>
              </a:spcAft>
              <a:buSzPts val="1800"/>
              <a:buChar char="●"/>
            </a:pPr>
            <a:r>
              <a:rPr lang="en"/>
              <a:t>What about intervention?</a:t>
            </a:r>
            <a:endParaRPr/>
          </a:p>
        </p:txBody>
      </p:sp>
      <p:pic>
        <p:nvPicPr>
          <p:cNvPr id="102" name="Google Shape;102;p18"/>
          <p:cNvPicPr preferRelativeResize="0"/>
          <p:nvPr/>
        </p:nvPicPr>
        <p:blipFill>
          <a:blip r:embed="rId3">
            <a:alphaModFix/>
          </a:blip>
          <a:stretch>
            <a:fillRect/>
          </a:stretch>
        </p:blipFill>
        <p:spPr>
          <a:xfrm>
            <a:off x="6436150" y="2924374"/>
            <a:ext cx="1918150" cy="1892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Multisensory Approach: “See it, Hear it, Say it, Write it”</a:t>
            </a:r>
            <a:endParaRPr sz="2600"/>
          </a:p>
        </p:txBody>
      </p:sp>
      <p:pic>
        <p:nvPicPr>
          <p:cNvPr id="108" name="Google Shape;108;p19"/>
          <p:cNvPicPr preferRelativeResize="0"/>
          <p:nvPr/>
        </p:nvPicPr>
        <p:blipFill rotWithShape="1">
          <a:blip r:embed="rId3">
            <a:alphaModFix/>
          </a:blip>
          <a:srcRect/>
          <a:stretch/>
        </p:blipFill>
        <p:spPr>
          <a:xfrm>
            <a:off x="1943375" y="1064825"/>
            <a:ext cx="5407500" cy="3784200"/>
          </a:xfrm>
          <a:prstGeom prst="rect">
            <a:avLst/>
          </a:prstGeom>
          <a:noFill/>
          <a:ln>
            <a:noFill/>
          </a:ln>
        </p:spPr>
      </p:pic>
      <p:cxnSp>
        <p:nvCxnSpPr>
          <p:cNvPr id="109" name="Google Shape;109;p19"/>
          <p:cNvCxnSpPr/>
          <p:nvPr/>
        </p:nvCxnSpPr>
        <p:spPr>
          <a:xfrm rot="10800000" flipH="1">
            <a:off x="5806525" y="1968900"/>
            <a:ext cx="1938900" cy="944400"/>
          </a:xfrm>
          <a:prstGeom prst="straightConnector1">
            <a:avLst/>
          </a:prstGeom>
          <a:noFill/>
          <a:ln w="9525" cap="flat" cmpd="sng">
            <a:solidFill>
              <a:schemeClr val="dk2"/>
            </a:solidFill>
            <a:prstDash val="solid"/>
            <a:round/>
            <a:headEnd type="none" w="med" len="med"/>
            <a:tailEnd type="none" w="med" len="med"/>
          </a:ln>
        </p:spPr>
      </p:cxnSp>
      <p:sp>
        <p:nvSpPr>
          <p:cNvPr id="110" name="Google Shape;110;p19"/>
          <p:cNvSpPr txBox="1"/>
          <p:nvPr/>
        </p:nvSpPr>
        <p:spPr>
          <a:xfrm>
            <a:off x="7745425" y="1697750"/>
            <a:ext cx="74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SEE</a:t>
            </a:r>
            <a:endParaRPr>
              <a:latin typeface="Open Sans"/>
              <a:ea typeface="Open Sans"/>
              <a:cs typeface="Open Sans"/>
              <a:sym typeface="Open Sans"/>
            </a:endParaRPr>
          </a:p>
        </p:txBody>
      </p:sp>
      <p:cxnSp>
        <p:nvCxnSpPr>
          <p:cNvPr id="111" name="Google Shape;111;p19"/>
          <p:cNvCxnSpPr/>
          <p:nvPr/>
        </p:nvCxnSpPr>
        <p:spPr>
          <a:xfrm>
            <a:off x="4269500" y="3154400"/>
            <a:ext cx="10200" cy="0"/>
          </a:xfrm>
          <a:prstGeom prst="straightConnector1">
            <a:avLst/>
          </a:prstGeom>
          <a:noFill/>
          <a:ln w="9525" cap="flat" cmpd="sng">
            <a:solidFill>
              <a:schemeClr val="dk2"/>
            </a:solidFill>
            <a:prstDash val="solid"/>
            <a:round/>
            <a:headEnd type="none" w="med" len="med"/>
            <a:tailEnd type="none" w="med" len="med"/>
          </a:ln>
        </p:spPr>
      </p:cxnSp>
      <p:cxnSp>
        <p:nvCxnSpPr>
          <p:cNvPr id="112" name="Google Shape;112;p19"/>
          <p:cNvCxnSpPr/>
          <p:nvPr/>
        </p:nvCxnSpPr>
        <p:spPr>
          <a:xfrm>
            <a:off x="4339825" y="3375425"/>
            <a:ext cx="3475800" cy="974400"/>
          </a:xfrm>
          <a:prstGeom prst="straightConnector1">
            <a:avLst/>
          </a:prstGeom>
          <a:noFill/>
          <a:ln w="9525" cap="flat" cmpd="sng">
            <a:solidFill>
              <a:schemeClr val="dk2"/>
            </a:solidFill>
            <a:prstDash val="solid"/>
            <a:round/>
            <a:headEnd type="none" w="med" len="med"/>
            <a:tailEnd type="none" w="med" len="med"/>
          </a:ln>
        </p:spPr>
      </p:cxnSp>
      <p:sp>
        <p:nvSpPr>
          <p:cNvPr id="113" name="Google Shape;113;p19"/>
          <p:cNvSpPr txBox="1"/>
          <p:nvPr/>
        </p:nvSpPr>
        <p:spPr>
          <a:xfrm>
            <a:off x="7815625" y="4199175"/>
            <a:ext cx="69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SAY</a:t>
            </a:r>
            <a:endParaRPr>
              <a:latin typeface="Open Sans"/>
              <a:ea typeface="Open Sans"/>
              <a:cs typeface="Open Sans"/>
              <a:sym typeface="Open Sans"/>
            </a:endParaRPr>
          </a:p>
        </p:txBody>
      </p:sp>
      <p:cxnSp>
        <p:nvCxnSpPr>
          <p:cNvPr id="114" name="Google Shape;114;p19"/>
          <p:cNvCxnSpPr/>
          <p:nvPr/>
        </p:nvCxnSpPr>
        <p:spPr>
          <a:xfrm rot="10800000">
            <a:off x="1496800" y="1822550"/>
            <a:ext cx="3033900" cy="150600"/>
          </a:xfrm>
          <a:prstGeom prst="straightConnector1">
            <a:avLst/>
          </a:prstGeom>
          <a:noFill/>
          <a:ln w="9525" cap="flat" cmpd="sng">
            <a:solidFill>
              <a:schemeClr val="dk2"/>
            </a:solidFill>
            <a:prstDash val="solid"/>
            <a:round/>
            <a:headEnd type="none" w="med" len="med"/>
            <a:tailEnd type="none" w="med" len="med"/>
          </a:ln>
        </p:spPr>
      </p:cxnSp>
      <p:sp>
        <p:nvSpPr>
          <p:cNvPr id="115" name="Google Shape;115;p19"/>
          <p:cNvSpPr txBox="1"/>
          <p:nvPr/>
        </p:nvSpPr>
        <p:spPr>
          <a:xfrm>
            <a:off x="805425" y="1572950"/>
            <a:ext cx="74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WRITE</a:t>
            </a:r>
            <a:endParaRPr>
              <a:latin typeface="Open Sans"/>
              <a:ea typeface="Open Sans"/>
              <a:cs typeface="Open Sans"/>
              <a:sym typeface="Open Sans"/>
            </a:endParaRPr>
          </a:p>
        </p:txBody>
      </p:sp>
      <p:cxnSp>
        <p:nvCxnSpPr>
          <p:cNvPr id="116" name="Google Shape;116;p19"/>
          <p:cNvCxnSpPr/>
          <p:nvPr/>
        </p:nvCxnSpPr>
        <p:spPr>
          <a:xfrm flipH="1">
            <a:off x="1486675" y="3053950"/>
            <a:ext cx="2863200" cy="1215600"/>
          </a:xfrm>
          <a:prstGeom prst="straightConnector1">
            <a:avLst/>
          </a:prstGeom>
          <a:noFill/>
          <a:ln w="9525" cap="flat" cmpd="sng">
            <a:solidFill>
              <a:schemeClr val="dk2"/>
            </a:solidFill>
            <a:prstDash val="solid"/>
            <a:round/>
            <a:headEnd type="none" w="med" len="med"/>
            <a:tailEnd type="none" w="med" len="med"/>
          </a:ln>
        </p:spPr>
      </p:cxnSp>
      <p:sp>
        <p:nvSpPr>
          <p:cNvPr id="117" name="Google Shape;117;p19"/>
          <p:cNvSpPr txBox="1"/>
          <p:nvPr/>
        </p:nvSpPr>
        <p:spPr>
          <a:xfrm>
            <a:off x="835725" y="4118850"/>
            <a:ext cx="64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HEAR</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note on handwriting…</a:t>
            </a:r>
            <a:endParaRPr/>
          </a:p>
        </p:txBody>
      </p:sp>
      <p:pic>
        <p:nvPicPr>
          <p:cNvPr id="123" name="Google Shape;123;p20"/>
          <p:cNvPicPr preferRelativeResize="0"/>
          <p:nvPr/>
        </p:nvPicPr>
        <p:blipFill>
          <a:blip r:embed="rId3">
            <a:alphaModFix/>
          </a:blip>
          <a:stretch>
            <a:fillRect/>
          </a:stretch>
        </p:blipFill>
        <p:spPr>
          <a:xfrm>
            <a:off x="464075" y="1519350"/>
            <a:ext cx="1774575" cy="2104800"/>
          </a:xfrm>
          <a:prstGeom prst="rect">
            <a:avLst/>
          </a:prstGeom>
          <a:noFill/>
          <a:ln>
            <a:noFill/>
          </a:ln>
        </p:spPr>
      </p:pic>
      <p:pic>
        <p:nvPicPr>
          <p:cNvPr id="124" name="Google Shape;124;p20" title="298571904_1087976768488000_8690327276962635872_n.mp4">
            <a:hlinkClick r:id="rId4"/>
          </p:cNvPr>
          <p:cNvPicPr preferRelativeResize="0"/>
          <p:nvPr/>
        </p:nvPicPr>
        <p:blipFill>
          <a:blip r:embed="rId5">
            <a:alphaModFix/>
          </a:blip>
          <a:stretch>
            <a:fillRect/>
          </a:stretch>
        </p:blipFill>
        <p:spPr>
          <a:xfrm>
            <a:off x="2824850" y="1217775"/>
            <a:ext cx="3473850" cy="2605400"/>
          </a:xfrm>
          <a:prstGeom prst="rect">
            <a:avLst/>
          </a:prstGeom>
          <a:noFill/>
          <a:ln>
            <a:noFill/>
          </a:ln>
        </p:spPr>
      </p:pic>
      <p:sp>
        <p:nvSpPr>
          <p:cNvPr id="125" name="Google Shape;125;p20"/>
          <p:cNvSpPr txBox="1">
            <a:spLocks noGrp="1"/>
          </p:cNvSpPr>
          <p:nvPr>
            <p:ph type="title"/>
          </p:nvPr>
        </p:nvSpPr>
        <p:spPr>
          <a:xfrm>
            <a:off x="768311" y="3658850"/>
            <a:ext cx="1166100" cy="541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First</a:t>
            </a:r>
            <a:endParaRPr/>
          </a:p>
        </p:txBody>
      </p:sp>
      <p:sp>
        <p:nvSpPr>
          <p:cNvPr id="126" name="Google Shape;126;p20"/>
          <p:cNvSpPr txBox="1">
            <a:spLocks noGrp="1"/>
          </p:cNvSpPr>
          <p:nvPr>
            <p:ph type="title"/>
          </p:nvPr>
        </p:nvSpPr>
        <p:spPr>
          <a:xfrm>
            <a:off x="3895111" y="3934575"/>
            <a:ext cx="1166100" cy="541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Next</a:t>
            </a:r>
            <a:endParaRPr/>
          </a:p>
        </p:txBody>
      </p:sp>
      <p:pic>
        <p:nvPicPr>
          <p:cNvPr id="127" name="Google Shape;127;p20"/>
          <p:cNvPicPr preferRelativeResize="0"/>
          <p:nvPr/>
        </p:nvPicPr>
        <p:blipFill>
          <a:blip r:embed="rId6">
            <a:alphaModFix/>
          </a:blip>
          <a:stretch>
            <a:fillRect/>
          </a:stretch>
        </p:blipFill>
        <p:spPr>
          <a:xfrm>
            <a:off x="6201520" y="0"/>
            <a:ext cx="2170952" cy="2894577"/>
          </a:xfrm>
          <a:prstGeom prst="rect">
            <a:avLst/>
          </a:prstGeom>
          <a:noFill/>
          <a:ln>
            <a:noFill/>
          </a:ln>
        </p:spPr>
      </p:pic>
      <p:pic>
        <p:nvPicPr>
          <p:cNvPr id="128" name="Google Shape;128;p20"/>
          <p:cNvPicPr preferRelativeResize="0"/>
          <p:nvPr/>
        </p:nvPicPr>
        <p:blipFill>
          <a:blip r:embed="rId7">
            <a:alphaModFix/>
          </a:blip>
          <a:stretch>
            <a:fillRect/>
          </a:stretch>
        </p:blipFill>
        <p:spPr>
          <a:xfrm>
            <a:off x="7604550" y="985575"/>
            <a:ext cx="2100925" cy="2801224"/>
          </a:xfrm>
          <a:prstGeom prst="rect">
            <a:avLst/>
          </a:prstGeom>
          <a:noFill/>
          <a:ln>
            <a:noFill/>
          </a:ln>
        </p:spPr>
      </p:pic>
      <p:sp>
        <p:nvSpPr>
          <p:cNvPr id="129" name="Google Shape;129;p20"/>
          <p:cNvSpPr txBox="1">
            <a:spLocks noGrp="1"/>
          </p:cNvSpPr>
          <p:nvPr>
            <p:ph type="title"/>
          </p:nvPr>
        </p:nvSpPr>
        <p:spPr>
          <a:xfrm>
            <a:off x="7307961" y="4200350"/>
            <a:ext cx="1166100" cy="5415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Result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the data show?</a:t>
            </a:r>
            <a:endParaRPr/>
          </a:p>
        </p:txBody>
      </p:sp>
      <p:sp>
        <p:nvSpPr>
          <p:cNvPr id="135" name="Google Shape;135;p21"/>
          <p:cNvSpPr txBox="1">
            <a:spLocks noGrp="1"/>
          </p:cNvSpPr>
          <p:nvPr>
            <p:ph type="body" idx="1"/>
          </p:nvPr>
        </p:nvSpPr>
        <p:spPr>
          <a:xfrm>
            <a:off x="1871675" y="1285575"/>
            <a:ext cx="5506200" cy="634500"/>
          </a:xfrm>
          <a:prstGeom prst="rect">
            <a:avLst/>
          </a:prstGeom>
        </p:spPr>
        <p:txBody>
          <a:bodyPr spcFirstLastPara="1" wrap="square" lIns="91425" tIns="91425" rIns="91425" bIns="91425" anchor="t" anchorCtr="0">
            <a:normAutofit fontScale="25000" lnSpcReduction="20000"/>
          </a:bodyPr>
          <a:lstStyle/>
          <a:p>
            <a:pPr marL="0" lvl="0" indent="0" algn="ctr" rtl="0">
              <a:spcBef>
                <a:spcPts val="0"/>
              </a:spcBef>
              <a:spcAft>
                <a:spcPts val="0"/>
              </a:spcAft>
              <a:buNone/>
            </a:pPr>
            <a:r>
              <a:rPr lang="en" sz="6630" b="1"/>
              <a:t>2015-2016- First year school, 420 students, all new to explicit phonics</a:t>
            </a:r>
            <a:endParaRPr sz="6630" b="1"/>
          </a:p>
          <a:p>
            <a:pPr marL="0" lvl="0" indent="0" algn="l" rtl="0">
              <a:spcBef>
                <a:spcPts val="1200"/>
              </a:spcBef>
              <a:spcAft>
                <a:spcPts val="0"/>
              </a:spcAft>
              <a:buNone/>
            </a:pPr>
            <a:r>
              <a:rPr lang="en"/>
              <a:t> </a:t>
            </a:r>
            <a:endParaRPr sz="1400">
              <a:solidFill>
                <a:srgbClr val="000000"/>
              </a:solidFill>
              <a:latin typeface="Arial"/>
              <a:ea typeface="Arial"/>
              <a:cs typeface="Arial"/>
              <a:sym typeface="Arial"/>
            </a:endParaRPr>
          </a:p>
          <a:p>
            <a:pPr marL="0" lvl="0" indent="0" algn="l" rtl="0">
              <a:spcBef>
                <a:spcPts val="0"/>
              </a:spcBef>
              <a:spcAft>
                <a:spcPts val="1200"/>
              </a:spcAft>
              <a:buNone/>
            </a:pPr>
            <a:endParaRPr/>
          </a:p>
        </p:txBody>
      </p:sp>
      <p:pic>
        <p:nvPicPr>
          <p:cNvPr id="136" name="Google Shape;136;p21"/>
          <p:cNvPicPr preferRelativeResize="0"/>
          <p:nvPr/>
        </p:nvPicPr>
        <p:blipFill>
          <a:blip r:embed="rId3">
            <a:alphaModFix/>
          </a:blip>
          <a:stretch>
            <a:fillRect/>
          </a:stretch>
        </p:blipFill>
        <p:spPr>
          <a:xfrm>
            <a:off x="743050" y="1920075"/>
            <a:ext cx="7657876" cy="2323850"/>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1269</Words>
  <Application>Microsoft Macintosh PowerPoint</Application>
  <PresentationFormat>On-screen Show (16:9)</PresentationFormat>
  <Paragraphs>109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Open Sans</vt:lpstr>
      <vt:lpstr>PT Sans Narrow</vt:lpstr>
      <vt:lpstr>Calibri</vt:lpstr>
      <vt:lpstr>Arial</vt:lpstr>
      <vt:lpstr>Roboto</vt:lpstr>
      <vt:lpstr>Tropic</vt:lpstr>
      <vt:lpstr>Implementing an Explicit Phonics-Based Program K-6</vt:lpstr>
      <vt:lpstr>What spelling and reading instruction looks like at our schools…</vt:lpstr>
      <vt:lpstr>What does spelling instruction look like at your school?</vt:lpstr>
      <vt:lpstr>What is Explicit Phonics?</vt:lpstr>
      <vt:lpstr>PowerPoint Presentation</vt:lpstr>
      <vt:lpstr>What is Explicit Phonics? (cont.)</vt:lpstr>
      <vt:lpstr>Multisensory Approach: “See it, Hear it, Say it, Write it”</vt:lpstr>
      <vt:lpstr>A note on handwriting…</vt:lpstr>
      <vt:lpstr>What does the data show?</vt:lpstr>
      <vt:lpstr>What does the data show? </vt:lpstr>
      <vt:lpstr>What does the data show? </vt:lpstr>
      <vt:lpstr>What does the data show? </vt:lpstr>
      <vt:lpstr>Challenges &amp; Opportunities</vt:lpstr>
      <vt:lpstr>Graphic Organization!</vt:lpstr>
      <vt:lpstr>Decode a Word in 4 Simple Steps:</vt:lpstr>
      <vt:lpstr>indecipherable</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an Explicit Phonics-Based Program K-6</dc:title>
  <cp:lastModifiedBy>Kelly Gunter</cp:lastModifiedBy>
  <cp:revision>1</cp:revision>
  <dcterms:modified xsi:type="dcterms:W3CDTF">2022-10-04T23:09:33Z</dcterms:modified>
</cp:coreProperties>
</file>